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42"/>
    <p:restoredTop sz="94715"/>
  </p:normalViewPr>
  <p:slideViewPr>
    <p:cSldViewPr snapToGrid="0">
      <p:cViewPr varScale="1">
        <p:scale>
          <a:sx n="62" d="100"/>
          <a:sy n="62" d="100"/>
        </p:scale>
        <p:origin x="256" y="5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9" name="Shape 269"/>
          <p:cNvSpPr>
            <a:spLocks noGrp="1" noRot="1" noChangeAspect="1"/>
          </p:cNvSpPr>
          <p:nvPr>
            <p:ph type="sldImg"/>
          </p:nvPr>
        </p:nvSpPr>
        <p:spPr>
          <a:xfrm>
            <a:off x="1143000" y="685800"/>
            <a:ext cx="4572000" cy="3429000"/>
          </a:xfrm>
          <a:prstGeom prst="rect">
            <a:avLst/>
          </a:prstGeom>
        </p:spPr>
        <p:txBody>
          <a:bodyPr/>
          <a:lstStyle/>
          <a:p>
            <a:endParaRPr/>
          </a:p>
        </p:txBody>
      </p:sp>
      <p:sp>
        <p:nvSpPr>
          <p:cNvPr id="270" name="Shape 27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Shape 280"/>
          <p:cNvSpPr>
            <a:spLocks noGrp="1" noRot="1" noChangeAspect="1"/>
          </p:cNvSpPr>
          <p:nvPr>
            <p:ph type="sldImg"/>
          </p:nvPr>
        </p:nvSpPr>
        <p:spPr>
          <a:prstGeom prst="rect">
            <a:avLst/>
          </a:prstGeom>
        </p:spPr>
        <p:txBody>
          <a:bodyPr/>
          <a:lstStyle/>
          <a:p>
            <a:endParaRPr/>
          </a:p>
        </p:txBody>
      </p:sp>
      <p:sp>
        <p:nvSpPr>
          <p:cNvPr id="281" name="Shape 281"/>
          <p:cNvSpPr>
            <a:spLocks noGrp="1"/>
          </p:cNvSpPr>
          <p:nvPr>
            <p:ph type="body" sz="quarter" idx="1"/>
          </p:nvPr>
        </p:nvSpPr>
        <p:spPr>
          <a:prstGeom prst="rect">
            <a:avLst/>
          </a:prstGeom>
        </p:spPr>
        <p:txBody>
          <a:bodyPr/>
          <a:lstStyle/>
          <a:p>
            <a:r>
              <a:t>Hey everyone, I am Frank Elavsky, a PhD student and researcher here in Pittsburgh at Carnegie Mellon University. I research, engineer, design, and contribute to standards at the intersection of accessibility and visualization.</a:t>
            </a:r>
          </a:p>
          <a:p>
            <a:endParaRPr/>
          </a:p>
          <a:p>
            <a:r>
              <a:t>I hope that today will be representative of my journey outside of the classroom and with of the challenges I’ve encountered educating practitioners. So, I do work with practitioners a lot. And by practitioner here I mean someone who is not a student and not an academic researcher. These are people who do a specific kind of work in a specific area. For me, these are primarily data visualization and data science practitioners. And in my research, I think about people building and making visualizations all day long. The heart of what I do is about changing the behaviors and outcomes in the ways people build interactive data science systems, tools, applications, products, and services. I believe in this fundamental right that everyone should have: access to data. And also access to understanding the insights we produce from data. And people with disabilities have been excluded from this right. We communicate pandemics with charts and graphs, as well as the state of our elections. Personal informatics from health to finance rely on data visualizations. These artifacts are ubiquitous, virtually everywhere. I want these visualizations, and more importantly the information and decision-making that they enable, to be available for people with disabilities.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Shape 405"/>
          <p:cNvSpPr>
            <a:spLocks noGrp="1" noRot="1" noChangeAspect="1"/>
          </p:cNvSpPr>
          <p:nvPr>
            <p:ph type="sldImg"/>
          </p:nvPr>
        </p:nvSpPr>
        <p:spPr>
          <a:prstGeom prst="rect">
            <a:avLst/>
          </a:prstGeom>
        </p:spPr>
        <p:txBody>
          <a:bodyPr/>
          <a:lstStyle/>
          <a:p>
            <a:endParaRPr/>
          </a:p>
        </p:txBody>
      </p:sp>
      <p:sp>
        <p:nvSpPr>
          <p:cNvPr id="406" name="Shape 406"/>
          <p:cNvSpPr>
            <a:spLocks noGrp="1"/>
          </p:cNvSpPr>
          <p:nvPr>
            <p:ph type="body" sz="quarter" idx="1"/>
          </p:nvPr>
        </p:nvSpPr>
        <p:spPr>
          <a:prstGeom prst="rect">
            <a:avLst/>
          </a:prstGeom>
        </p:spPr>
        <p:txBody>
          <a:bodyPr/>
          <a:lstStyle/>
          <a:p>
            <a:pPr marL="228600" defTabSz="914400">
              <a:lnSpc>
                <a:spcPct val="117999"/>
              </a:lnSpc>
            </a:pPr>
            <a:r>
              <a:t>To me, Data Navigator is great. It is a project I am really excited about. I’m currently collaborating with a big data visualization library used in python called Bokeh, it gets about 4 million downloads per month and is just completely inaccessible. And I’m also working with folks at Adobe on making their charting library more accessible too.</a:t>
            </a:r>
          </a:p>
          <a:p>
            <a:pPr marL="228600" defTabSz="914400">
              <a:lnSpc>
                <a:spcPct val="117999"/>
              </a:lnSpc>
            </a:pPr>
            <a:endParaRPr/>
          </a:p>
          <a:p>
            <a:pPr marL="228600" defTabSz="914400">
              <a:lnSpc>
                <a:spcPct val="117999"/>
              </a:lnSpc>
            </a:pPr>
            <a:r>
              <a:t>But with education, I keep coming back to Chartability.</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pPr marL="228600" defTabSz="914400">
              <a:lnSpc>
                <a:spcPct val="117999"/>
              </a:lnSpc>
            </a:pPr>
            <a:r>
              <a:t>Chartability is the subject of most of my 65 or so talks, workshops, and guest lectures that I’ve given in the past 4 years. I use it professionally to audit stuff because I still do consulting work at times, but it also helps me teach folks basic skills.</a:t>
            </a:r>
          </a:p>
          <a:p>
            <a:pPr marL="228600" defTabSz="914400">
              <a:lnSpc>
                <a:spcPct val="117999"/>
              </a:lnSpc>
            </a:pPr>
            <a:endParaRPr/>
          </a:p>
          <a:p>
            <a:pPr marL="228600" defTabSz="914400">
              <a:lnSpc>
                <a:spcPct val="117999"/>
              </a:lnSpc>
            </a:pPr>
            <a:r>
              <a:t>Shown on the screen here is a map of the US 202 presidential election by the folks at CNN. This is an online interactive. And in a longer workshop session, I walk folks through a live audit of this where we catch about 1000 accessibility barriers using Chartability.</a:t>
            </a:r>
          </a:p>
          <a:p>
            <a:pPr marL="228600" defTabSz="914400">
              <a:lnSpc>
                <a:spcPct val="117999"/>
              </a:lnSpc>
            </a:pPr>
            <a:endParaRPr/>
          </a:p>
          <a:p>
            <a:pPr marL="228600" defTabSz="914400">
              <a:lnSpc>
                <a:spcPct val="117999"/>
              </a:lnSpc>
            </a:pPr>
            <a:r>
              <a:t>But I’m running into a bit of a problem. And this is why I am thankful to be here at this workshop today.</a:t>
            </a:r>
          </a:p>
          <a:p>
            <a:pPr marL="228600" defTabSz="914400">
              <a:lnSpc>
                <a:spcPct val="117999"/>
              </a:lnSpc>
            </a:pPr>
            <a:endParaRPr/>
          </a:p>
          <a:p>
            <a:pPr marL="228600" defTabSz="914400">
              <a:lnSpc>
                <a:spcPct val="117999"/>
              </a:lnSpc>
            </a:pPr>
            <a:r>
              <a:t>I have open questions. Bigger things I’m worried about.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 name="Shape 437"/>
          <p:cNvSpPr>
            <a:spLocks noGrp="1" noRot="1" noChangeAspect="1"/>
          </p:cNvSpPr>
          <p:nvPr>
            <p:ph type="sldImg"/>
          </p:nvPr>
        </p:nvSpPr>
        <p:spPr>
          <a:prstGeom prst="rect">
            <a:avLst/>
          </a:prstGeom>
        </p:spPr>
        <p:txBody>
          <a:bodyPr/>
          <a:lstStyle/>
          <a:p>
            <a:endParaRPr/>
          </a:p>
        </p:txBody>
      </p:sp>
      <p:sp>
        <p:nvSpPr>
          <p:cNvPr id="438" name="Shape 438"/>
          <p:cNvSpPr>
            <a:spLocks noGrp="1"/>
          </p:cNvSpPr>
          <p:nvPr>
            <p:ph type="body" sz="quarter" idx="1"/>
          </p:nvPr>
        </p:nvSpPr>
        <p:spPr>
          <a:prstGeom prst="rect">
            <a:avLst/>
          </a:prstGeom>
        </p:spPr>
        <p:txBody>
          <a:bodyPr/>
          <a:lstStyle/>
          <a:p>
            <a:pPr marL="228600" defTabSz="914400">
              <a:lnSpc>
                <a:spcPct val="117999"/>
              </a:lnSpc>
            </a:pPr>
            <a:r>
              <a:t>I want to go back to this problem I brought up that pretty much everything we make is inaccessible.</a:t>
            </a:r>
          </a:p>
          <a:p>
            <a:pPr marL="228600" defTabSz="914400">
              <a:lnSpc>
                <a:spcPct val="117999"/>
              </a:lnSpc>
            </a:pPr>
            <a:endParaRPr/>
          </a:p>
          <a:p>
            <a:pPr marL="228600" defTabSz="914400">
              <a:lnSpc>
                <a:spcPct val="117999"/>
              </a:lnSpc>
            </a:pPr>
            <a:r>
              <a:t>Sure, tens of thousands of students are learning computer science right now. And yes, we must absolutely prioritize teaching accessibility to students in integral ways. That is why we have this problem. But we </a:t>
            </a:r>
            <a:r>
              <a:rPr i="1"/>
              <a:t>also</a:t>
            </a:r>
            <a:r>
              <a:t> have hundreds of thousands of currently employed working professionals who don’t know about accessibility but are building the biggest and most important systems out there. These people, more senior than current students, might be managers, leads, and principal architects. More senior folks are often decision-makers, prioritizers, and budget-makers in professional contexts. But if they don’t know and don’t really care about accessibility, we have a problem.</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Shape 442"/>
          <p:cNvSpPr>
            <a:spLocks noGrp="1" noRot="1" noChangeAspect="1"/>
          </p:cNvSpPr>
          <p:nvPr>
            <p:ph type="sldImg"/>
          </p:nvPr>
        </p:nvSpPr>
        <p:spPr>
          <a:prstGeom prst="rect">
            <a:avLst/>
          </a:prstGeom>
        </p:spPr>
        <p:txBody>
          <a:bodyPr/>
          <a:lstStyle/>
          <a:p>
            <a:endParaRPr/>
          </a:p>
        </p:txBody>
      </p:sp>
      <p:sp>
        <p:nvSpPr>
          <p:cNvPr id="443" name="Shape 443"/>
          <p:cNvSpPr>
            <a:spLocks noGrp="1"/>
          </p:cNvSpPr>
          <p:nvPr>
            <p:ph type="body" sz="quarter" idx="1"/>
          </p:nvPr>
        </p:nvSpPr>
        <p:spPr>
          <a:prstGeom prst="rect">
            <a:avLst/>
          </a:prstGeom>
        </p:spPr>
        <p:txBody>
          <a:bodyPr/>
          <a:lstStyle/>
          <a:p>
            <a:pPr marL="228600" defTabSz="914400">
              <a:lnSpc>
                <a:spcPct val="117999"/>
              </a:lnSpc>
            </a:pPr>
            <a:r>
              <a:t>And there is a new problem: I’m beginning to face the limits of my ability to educate folks. Chartability, to me, is the basic stuff. And I have probably done about 50 talks on just the basics </a:t>
            </a:r>
            <a:r>
              <a:rPr i="1"/>
              <a:t>of</a:t>
            </a:r>
            <a:r>
              <a:t> Chartability (so the basics of basics) to thousands of practitioners in the last 4 years. The whole reason I made Chartability was because I was tired of reading articles titled “top 5 things to do to make your visualization more accessible.” I wanted to know at least 45 more things than that. And being honest, I just want to talk about and educate folks on more complex, harder problems. These are fun and attractive. Educating on cutting edges stuff is hard to do though, when you only get a single 20 or 45 minute slot.</a:t>
            </a:r>
          </a:p>
          <a:p>
            <a:pPr marL="228600" defTabSz="914400">
              <a:lnSpc>
                <a:spcPct val="117999"/>
              </a:lnSpc>
            </a:pPr>
            <a:endParaRPr/>
          </a:p>
          <a:p>
            <a:pPr marL="228600" defTabSz="914400">
              <a:lnSpc>
                <a:spcPct val="117999"/>
              </a:lnSpc>
            </a:pPr>
            <a:r>
              <a:t>I always have Q/A sessions at the end. These Q/As, combined with my contracting and consulting work on the side, helps me get a sense of what problems folks are still wrestling with in practical settings.</a:t>
            </a:r>
          </a:p>
          <a:p>
            <a:pPr marL="228600" defTabSz="914400">
              <a:lnSpc>
                <a:spcPct val="117999"/>
              </a:lnSpc>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Shape 447"/>
          <p:cNvSpPr>
            <a:spLocks noGrp="1" noRot="1" noChangeAspect="1"/>
          </p:cNvSpPr>
          <p:nvPr>
            <p:ph type="sldImg"/>
          </p:nvPr>
        </p:nvSpPr>
        <p:spPr>
          <a:prstGeom prst="rect">
            <a:avLst/>
          </a:prstGeom>
        </p:spPr>
        <p:txBody>
          <a:bodyPr/>
          <a:lstStyle/>
          <a:p>
            <a:endParaRPr/>
          </a:p>
        </p:txBody>
      </p:sp>
      <p:sp>
        <p:nvSpPr>
          <p:cNvPr id="448" name="Shape 448"/>
          <p:cNvSpPr>
            <a:spLocks noGrp="1"/>
          </p:cNvSpPr>
          <p:nvPr>
            <p:ph type="body" sz="quarter" idx="1"/>
          </p:nvPr>
        </p:nvSpPr>
        <p:spPr>
          <a:prstGeom prst="rect">
            <a:avLst/>
          </a:prstGeom>
        </p:spPr>
        <p:txBody>
          <a:bodyPr/>
          <a:lstStyle>
            <a:lvl1pPr indent="228600"/>
          </a:lstStyle>
          <a:p>
            <a:r>
              <a:t>An example of a common question I get is based on this issue called access friction. Practitioners who build data visualizations and who care about accessibility recognize that some designs that are accessible for certain folks aren’t accessible for others.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Shape 453"/>
          <p:cNvSpPr>
            <a:spLocks noGrp="1" noRot="1" noChangeAspect="1"/>
          </p:cNvSpPr>
          <p:nvPr>
            <p:ph type="sldImg"/>
          </p:nvPr>
        </p:nvSpPr>
        <p:spPr>
          <a:prstGeom prst="rect">
            <a:avLst/>
          </a:prstGeom>
        </p:spPr>
        <p:txBody>
          <a:bodyPr/>
          <a:lstStyle/>
          <a:p>
            <a:endParaRPr/>
          </a:p>
        </p:txBody>
      </p:sp>
      <p:sp>
        <p:nvSpPr>
          <p:cNvPr id="454" name="Shape 454"/>
          <p:cNvSpPr>
            <a:spLocks noGrp="1"/>
          </p:cNvSpPr>
          <p:nvPr>
            <p:ph type="body" sz="quarter" idx="1"/>
          </p:nvPr>
        </p:nvSpPr>
        <p:spPr>
          <a:prstGeom prst="rect">
            <a:avLst/>
          </a:prstGeom>
        </p:spPr>
        <p:txBody>
          <a:bodyPr/>
          <a:lstStyle/>
          <a:p>
            <a:pPr marL="228600" defTabSz="914400">
              <a:lnSpc>
                <a:spcPct val="117999"/>
              </a:lnSpc>
            </a:pPr>
            <a:r>
              <a:t>In a recent talk, I asked a room of folks at Highsoft, which is the best company in the world building accessible data visualizations, what they think about this visualization could be considered accessible.</a:t>
            </a:r>
          </a:p>
          <a:p>
            <a:pPr marL="228600" defTabSz="914400">
              <a:lnSpc>
                <a:spcPct val="117999"/>
              </a:lnSpc>
            </a:pPr>
            <a:endParaRPr/>
          </a:p>
          <a:p>
            <a:pPr marL="228600" defTabSz="914400">
              <a:lnSpc>
                <a:spcPct val="117999"/>
              </a:lnSpc>
            </a:pPr>
            <a:r>
              <a:t>They said the high contrast labels with outlines, textures and colors, wide format, clear text hierarchy, explanations of what type of chart this is, etc.</a:t>
            </a:r>
          </a:p>
          <a:p>
            <a:pPr marL="228600" defTabSz="914400">
              <a:lnSpc>
                <a:spcPct val="117999"/>
              </a:lnSpc>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lvl1pPr marL="228600" defTabSz="914400">
              <a:lnSpc>
                <a:spcPct val="117999"/>
              </a:lnSpc>
            </a:lvl1pPr>
          </a:lstStyle>
          <a:p>
            <a:r>
              <a:t>But I also ask them what about this could be considered inaccessible. And they had great answers, some of them conflict with the previous things that are accessible. For example, these textures actually make it harder to see the flows in this diagram.</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 name="Shape 466"/>
          <p:cNvSpPr>
            <a:spLocks noGrp="1" noRot="1" noChangeAspect="1"/>
          </p:cNvSpPr>
          <p:nvPr>
            <p:ph type="sldImg"/>
          </p:nvPr>
        </p:nvSpPr>
        <p:spPr>
          <a:prstGeom prst="rect">
            <a:avLst/>
          </a:prstGeom>
        </p:spPr>
        <p:txBody>
          <a:bodyPr/>
          <a:lstStyle/>
          <a:p>
            <a:endParaRPr/>
          </a:p>
        </p:txBody>
      </p:sp>
      <p:sp>
        <p:nvSpPr>
          <p:cNvPr id="467" name="Shape 467"/>
          <p:cNvSpPr>
            <a:spLocks noGrp="1"/>
          </p:cNvSpPr>
          <p:nvPr>
            <p:ph type="body" sz="quarter" idx="1"/>
          </p:nvPr>
        </p:nvSpPr>
        <p:spPr>
          <a:prstGeom prst="rect">
            <a:avLst/>
          </a:prstGeom>
        </p:spPr>
        <p:txBody>
          <a:bodyPr/>
          <a:lstStyle/>
          <a:p>
            <a:pPr marL="228600" defTabSz="914400">
              <a:lnSpc>
                <a:spcPct val="117999"/>
              </a:lnSpc>
            </a:pPr>
            <a:r>
              <a:t>What I’m interested in right now are how practitioners can build systems that allow end users to control the designs of systems they use regularly, like in work settings. Can we build malleable systems, but with a few guardrails in place?</a:t>
            </a:r>
          </a:p>
          <a:p>
            <a:pPr marL="228600" defTabSz="914400">
              <a:lnSpc>
                <a:spcPct val="117999"/>
              </a:lnSpc>
            </a:pPr>
            <a:endParaRPr/>
          </a:p>
          <a:p>
            <a:pPr marL="228600" defTabSz="914400">
              <a:lnSpc>
                <a:spcPct val="117999"/>
              </a:lnSpc>
            </a:pPr>
            <a:r>
              <a:t>I’ve got a paper on this concept I’m calling </a:t>
            </a:r>
            <a:r>
              <a:rPr i="1"/>
              <a:t>Softerware</a:t>
            </a:r>
            <a:r>
              <a:t>. But I’m worried about how to teach this to practitioners!</a:t>
            </a:r>
          </a:p>
          <a:p>
            <a:pPr marL="228600" defTabSz="914400">
              <a:lnSpc>
                <a:spcPct val="117999"/>
              </a:lnSpc>
            </a:pPr>
            <a:endParaRPr/>
          </a:p>
          <a:p>
            <a:pPr marL="228600" defTabSz="914400">
              <a:lnSpc>
                <a:spcPct val="117999"/>
              </a:lnSpc>
            </a:pPr>
            <a:r>
              <a:t>My main concern is that if I go out and teach about how we can enable users to do their own end user design, we might be setting up system builders (who if you recall do not want to make visualizations accessible) to be irresponsible.</a:t>
            </a:r>
          </a:p>
          <a:p>
            <a:pPr marL="228600" defTabSz="914400">
              <a:lnSpc>
                <a:spcPct val="117999"/>
              </a:lnSpc>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 name="Shape 471"/>
          <p:cNvSpPr>
            <a:spLocks noGrp="1" noRot="1" noChangeAspect="1"/>
          </p:cNvSpPr>
          <p:nvPr>
            <p:ph type="sldImg"/>
          </p:nvPr>
        </p:nvSpPr>
        <p:spPr>
          <a:prstGeom prst="rect">
            <a:avLst/>
          </a:prstGeom>
        </p:spPr>
        <p:txBody>
          <a:bodyPr/>
          <a:lstStyle/>
          <a:p>
            <a:endParaRPr/>
          </a:p>
        </p:txBody>
      </p:sp>
      <p:sp>
        <p:nvSpPr>
          <p:cNvPr id="472" name="Shape 472"/>
          <p:cNvSpPr>
            <a:spLocks noGrp="1"/>
          </p:cNvSpPr>
          <p:nvPr>
            <p:ph type="body" sz="quarter" idx="1"/>
          </p:nvPr>
        </p:nvSpPr>
        <p:spPr>
          <a:prstGeom prst="rect">
            <a:avLst/>
          </a:prstGeom>
        </p:spPr>
        <p:txBody>
          <a:bodyPr/>
          <a:lstStyle/>
          <a:p>
            <a:pPr marL="228600" defTabSz="914400">
              <a:lnSpc>
                <a:spcPct val="117999"/>
              </a:lnSpc>
            </a:pPr>
            <a:r>
              <a:t>To me, my latest work has fundamental ethical pre-requisites. There are knowledge pre-requisites too. I can’t just teach anyone about malleable systems, or else we will end up with overlay-strategies but for my field of data visualization (for those that don’t know, overlays are lazy solutions to website inaccessibility where end users essentially need to set options for basic things).</a:t>
            </a:r>
          </a:p>
          <a:p>
            <a:pPr marL="228600" defTabSz="914400">
              <a:lnSpc>
                <a:spcPct val="117999"/>
              </a:lnSpc>
            </a:pPr>
            <a:endParaRPr/>
          </a:p>
          <a:p>
            <a:pPr marL="228600" defTabSz="914400">
              <a:lnSpc>
                <a:spcPct val="117999"/>
              </a:lnSpc>
            </a:pPr>
            <a:r>
              <a:t>So I want to end this little talk of mine with this problem I’m facing. Perhaps it isn’t a big problem, but to me it is. I’m sure I’m not offering a ground-breaking intellectual problem, but I went from mostly just caring about whether my work was irrelevant to now caring about whether my work will be misinterpreted and enable bad outcomes.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 name="Shape 485"/>
          <p:cNvSpPr>
            <a:spLocks noGrp="1" noRot="1" noChangeAspect="1"/>
          </p:cNvSpPr>
          <p:nvPr>
            <p:ph type="sldImg"/>
          </p:nvPr>
        </p:nvSpPr>
        <p:spPr>
          <a:prstGeom prst="rect">
            <a:avLst/>
          </a:prstGeom>
        </p:spPr>
        <p:txBody>
          <a:bodyPr/>
          <a:lstStyle/>
          <a:p>
            <a:endParaRPr/>
          </a:p>
        </p:txBody>
      </p:sp>
      <p:sp>
        <p:nvSpPr>
          <p:cNvPr id="486" name="Shape 486"/>
          <p:cNvSpPr>
            <a:spLocks noGrp="1"/>
          </p:cNvSpPr>
          <p:nvPr>
            <p:ph type="body" sz="quarter" idx="1"/>
          </p:nvPr>
        </p:nvSpPr>
        <p:spPr>
          <a:prstGeom prst="rect">
            <a:avLst/>
          </a:prstGeom>
        </p:spPr>
        <p:txBody>
          <a:bodyPr/>
          <a:lstStyle/>
          <a:p>
            <a:r>
              <a:t>Thank you. I am especially thankful for the chance to bring my not-too-academic style to this workshop. I genuinely hope to learn and discuss and look forward to chatting with all of you further.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Shape 295"/>
          <p:cNvSpPr>
            <a:spLocks noGrp="1" noRot="1" noChangeAspect="1"/>
          </p:cNvSpPr>
          <p:nvPr>
            <p:ph type="sldImg"/>
          </p:nvPr>
        </p:nvSpPr>
        <p:spPr>
          <a:prstGeom prst="rect">
            <a:avLst/>
          </a:prstGeom>
        </p:spPr>
        <p:txBody>
          <a:bodyPr/>
          <a:lstStyle/>
          <a:p>
            <a:endParaRPr/>
          </a:p>
        </p:txBody>
      </p:sp>
      <p:sp>
        <p:nvSpPr>
          <p:cNvPr id="296" name="Shape 296"/>
          <p:cNvSpPr>
            <a:spLocks noGrp="1"/>
          </p:cNvSpPr>
          <p:nvPr>
            <p:ph type="body" sz="quarter" idx="1"/>
          </p:nvPr>
        </p:nvSpPr>
        <p:spPr>
          <a:prstGeom prst="rect">
            <a:avLst/>
          </a:prstGeom>
        </p:spPr>
        <p:txBody>
          <a:bodyPr/>
          <a:lstStyle/>
          <a:p>
            <a:r>
              <a:t>So I try to educate people. I of course have spent my phd focusing on this idea of “tool-making” as an intervention. My past career, before I started as a researcher, was also supporting others by making them tools. I’ve been a tool-maker for nearly a decade now.</a:t>
            </a:r>
          </a:p>
          <a:p>
            <a:endParaRPr/>
          </a:p>
          <a:p>
            <a:r>
              <a:t>I did a decent amount of work supporting policy analysts, folks at the DOJ/FBI, as well as social scientists, lawyers, and others. I also helped folks in physics, like this middle graphic here is the Nobel Prize Winner giving the Nobel Lecture in Physics in 2017 and he is using my data visualization in his talk. And of course, I supported analyst-engineers and professional builders, makers, and designers of corporate tools as well.</a:t>
            </a:r>
          </a:p>
          <a:p>
            <a:endParaRPr/>
          </a:p>
          <a:p>
            <a:r>
              <a:t>It wasn’t until this last role where I wasn’t just trying to enable people to continue doing what they were already doing (science, analysis, etc). But at Visa, where we built this charting library on the right, I wanted my users to make more accessible data visualizations. That is something that they weren’t doing already. And this turned out to be such a hard problem, that I left to pursue a PhD in this.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Shape 301"/>
          <p:cNvSpPr>
            <a:spLocks noGrp="1" noRot="1" noChangeAspect="1"/>
          </p:cNvSpPr>
          <p:nvPr>
            <p:ph type="sldImg"/>
          </p:nvPr>
        </p:nvSpPr>
        <p:spPr>
          <a:prstGeom prst="rect">
            <a:avLst/>
          </a:prstGeom>
        </p:spPr>
        <p:txBody>
          <a:bodyPr/>
          <a:lstStyle/>
          <a:p>
            <a:endParaRPr/>
          </a:p>
        </p:txBody>
      </p:sp>
      <p:sp>
        <p:nvSpPr>
          <p:cNvPr id="302" name="Shape 302"/>
          <p:cNvSpPr>
            <a:spLocks noGrp="1"/>
          </p:cNvSpPr>
          <p:nvPr>
            <p:ph type="body" sz="quarter" idx="1"/>
          </p:nvPr>
        </p:nvSpPr>
        <p:spPr>
          <a:prstGeom prst="rect">
            <a:avLst/>
          </a:prstGeom>
        </p:spPr>
        <p:txBody>
          <a:bodyPr/>
          <a:lstStyle/>
          <a:p>
            <a:pPr indent="228600"/>
            <a:r>
              <a:t>When I give talks to practitioners, I frame my work with this little diagram:</a:t>
            </a:r>
          </a:p>
          <a:p>
            <a:pPr indent="228600"/>
            <a:r>
              <a:t>Creators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prstGeom prst="rect">
            <a:avLst/>
          </a:prstGeom>
        </p:spPr>
        <p:txBody>
          <a:bodyPr/>
          <a:lstStyle/>
          <a:p>
            <a:endParaRPr/>
          </a:p>
        </p:txBody>
      </p:sp>
      <p:sp>
        <p:nvSpPr>
          <p:cNvPr id="311" name="Shape 311"/>
          <p:cNvSpPr>
            <a:spLocks noGrp="1"/>
          </p:cNvSpPr>
          <p:nvPr>
            <p:ph type="body" sz="quarter" idx="1"/>
          </p:nvPr>
        </p:nvSpPr>
        <p:spPr>
          <a:prstGeom prst="rect">
            <a:avLst/>
          </a:prstGeom>
        </p:spPr>
        <p:txBody>
          <a:bodyPr/>
          <a:lstStyle>
            <a:lvl1pPr marL="228600" defTabSz="914400">
              <a:lnSpc>
                <a:spcPct val="117999"/>
              </a:lnSpc>
            </a:lvl1pPr>
          </a:lstStyle>
          <a:p>
            <a:r>
              <a:t>Use tools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lvl1pPr marL="228600" defTabSz="914400">
              <a:lnSpc>
                <a:spcPct val="117999"/>
              </a:lnSpc>
            </a:lvl1pPr>
          </a:lstStyle>
          <a:p>
            <a:r>
              <a:t>To make things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Shape 339"/>
          <p:cNvSpPr>
            <a:spLocks noGrp="1" noRot="1" noChangeAspect="1"/>
          </p:cNvSpPr>
          <p:nvPr>
            <p:ph type="sldImg"/>
          </p:nvPr>
        </p:nvSpPr>
        <p:spPr>
          <a:prstGeom prst="rect">
            <a:avLst/>
          </a:prstGeom>
        </p:spPr>
        <p:txBody>
          <a:bodyPr/>
          <a:lstStyle/>
          <a:p>
            <a:endParaRPr/>
          </a:p>
        </p:txBody>
      </p:sp>
      <p:sp>
        <p:nvSpPr>
          <p:cNvPr id="340" name="Shape 340"/>
          <p:cNvSpPr>
            <a:spLocks noGrp="1"/>
          </p:cNvSpPr>
          <p:nvPr>
            <p:ph type="body" sz="quarter" idx="1"/>
          </p:nvPr>
        </p:nvSpPr>
        <p:spPr>
          <a:prstGeom prst="rect">
            <a:avLst/>
          </a:prstGeom>
        </p:spPr>
        <p:txBody>
          <a:bodyPr/>
          <a:lstStyle>
            <a:lvl1pPr marL="228600" defTabSz="914400">
              <a:lnSpc>
                <a:spcPct val="117999"/>
              </a:lnSpc>
            </a:lvl1pPr>
          </a:lstStyle>
          <a:p>
            <a:r>
              <a:t>And over time, we make more and more things.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Shape 357"/>
          <p:cNvSpPr>
            <a:spLocks noGrp="1" noRot="1" noChangeAspect="1"/>
          </p:cNvSpPr>
          <p:nvPr>
            <p:ph type="sldImg"/>
          </p:nvPr>
        </p:nvSpPr>
        <p:spPr>
          <a:prstGeom prst="rect">
            <a:avLst/>
          </a:prstGeom>
        </p:spPr>
        <p:txBody>
          <a:bodyPr/>
          <a:lstStyle/>
          <a:p>
            <a:endParaRPr/>
          </a:p>
        </p:txBody>
      </p:sp>
      <p:sp>
        <p:nvSpPr>
          <p:cNvPr id="358" name="Shape 358"/>
          <p:cNvSpPr>
            <a:spLocks noGrp="1"/>
          </p:cNvSpPr>
          <p:nvPr>
            <p:ph type="body" sz="quarter" idx="1"/>
          </p:nvPr>
        </p:nvSpPr>
        <p:spPr>
          <a:prstGeom prst="rect">
            <a:avLst/>
          </a:prstGeom>
        </p:spPr>
        <p:txBody>
          <a:bodyPr/>
          <a:lstStyle>
            <a:lvl1pPr marL="228600" defTabSz="914400">
              <a:lnSpc>
                <a:spcPct val="117999"/>
              </a:lnSpc>
            </a:lvl1pPr>
          </a:lstStyle>
          <a:p>
            <a:r>
              <a:t>I’ll ask folks in the audience how much of the stuff out there today (I’ll specify on the web) do they think is inaccessible in some major way?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Shape 376"/>
          <p:cNvSpPr>
            <a:spLocks noGrp="1" noRot="1" noChangeAspect="1"/>
          </p:cNvSpPr>
          <p:nvPr>
            <p:ph type="sldImg"/>
          </p:nvPr>
        </p:nvSpPr>
        <p:spPr>
          <a:prstGeom prst="rect">
            <a:avLst/>
          </a:prstGeom>
        </p:spPr>
        <p:txBody>
          <a:bodyPr/>
          <a:lstStyle/>
          <a:p>
            <a:endParaRPr/>
          </a:p>
        </p:txBody>
      </p:sp>
      <p:sp>
        <p:nvSpPr>
          <p:cNvPr id="377" name="Shape 377"/>
          <p:cNvSpPr>
            <a:spLocks noGrp="1"/>
          </p:cNvSpPr>
          <p:nvPr>
            <p:ph type="body" sz="quarter" idx="1"/>
          </p:nvPr>
        </p:nvSpPr>
        <p:spPr>
          <a:prstGeom prst="rect">
            <a:avLst/>
          </a:prstGeom>
        </p:spPr>
        <p:txBody>
          <a:bodyPr/>
          <a:lstStyle/>
          <a:p>
            <a:pPr marL="228600" defTabSz="914400">
              <a:lnSpc>
                <a:spcPct val="117999"/>
              </a:lnSpc>
            </a:pPr>
            <a:r>
              <a:t>The answer is pretty much all of it and I stress that this rate hasn’t changed much at all.</a:t>
            </a:r>
          </a:p>
          <a:p>
            <a:pPr marL="228600" defTabSz="914400">
              <a:lnSpc>
                <a:spcPct val="117999"/>
              </a:lnSpc>
            </a:pPr>
            <a:endParaRPr/>
          </a:p>
          <a:p>
            <a:pPr marL="228600" defTabSz="914400">
              <a:lnSpc>
                <a:spcPct val="117999"/>
              </a:lnSpc>
            </a:pPr>
            <a:r>
              <a:t>I tell them that I work in tools because I believe that making better tools can help other people make better things. But at the same time, when we were at Visa trying to get developers to actually use all the capabilities we had built out for them, we realized that there is a fundamental gap in basic knowledge. People won’t use tools if they don’t know what they should be making. Part of our approach is what Stefik called “Automagical” - we just handled things for developers who made charts. Out of the box, they were pretty accessible. But two problems remained: sometimes you need to cater the accessibility design of a data experience in the same way you might manipulate any other sort of design. And also, sometimes people make bad choices anyway that we just couldn’t build guardrails to stop.</a:t>
            </a:r>
          </a:p>
          <a:p>
            <a:pPr marL="228600" defTabSz="914400">
              <a:lnSpc>
                <a:spcPct val="117999"/>
              </a:lnSpc>
            </a:pPr>
            <a:endParaRPr/>
          </a:p>
          <a:p>
            <a:pPr marL="228600" defTabSz="914400">
              <a:lnSpc>
                <a:spcPct val="117999"/>
              </a:lnSpc>
            </a:pPr>
            <a:r>
              <a:t>So here is where education comes in, to me. Sometimes a tool *isn’t* the only intervention for lack of knowledge. Sometimes folks just need knowledge.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Shape 394"/>
          <p:cNvSpPr>
            <a:spLocks noGrp="1" noRot="1" noChangeAspect="1"/>
          </p:cNvSpPr>
          <p:nvPr>
            <p:ph type="sldImg"/>
          </p:nvPr>
        </p:nvSpPr>
        <p:spPr>
          <a:prstGeom prst="rect">
            <a:avLst/>
          </a:prstGeom>
        </p:spPr>
        <p:txBody>
          <a:bodyPr/>
          <a:lstStyle/>
          <a:p>
            <a:endParaRPr/>
          </a:p>
        </p:txBody>
      </p:sp>
      <p:sp>
        <p:nvSpPr>
          <p:cNvPr id="395" name="Shape 395"/>
          <p:cNvSpPr>
            <a:spLocks noGrp="1"/>
          </p:cNvSpPr>
          <p:nvPr>
            <p:ph type="body" sz="quarter" idx="1"/>
          </p:nvPr>
        </p:nvSpPr>
        <p:spPr>
          <a:prstGeom prst="rect">
            <a:avLst/>
          </a:prstGeom>
        </p:spPr>
        <p:txBody>
          <a:bodyPr/>
          <a:lstStyle/>
          <a:p>
            <a:r>
              <a:t>I have 2 major projects so far in my PhD, Chartability and Data Navigator. Data Navigator is my ideal tool for solving some of the hardest problems involved in making data visualizations and interactive data systems more accessible. But Chartability is about catching barriers. It’s essentially a list of 50 heuristics, with tools and methods, that practitioners can use to find accessibility barriers in their own work. Stefik and others have already talked about how certain practices, like data visualization, isn’t easily covered by WCAG and other accessibility standards. Chartability took all that it could from standards and synthesized those guidelines and tests for visualization and then we filled the rest of the gaps with research and community practices.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solidFill>
                  <a:srgbClr val="000000"/>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solidFill>
                  <a:srgbClr val="000000"/>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solidFill>
                  <a:srgbClr val="000000"/>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solidFill>
                  <a:srgbClr val="000000"/>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solidFill>
                  <a:srgbClr val="000000"/>
                </a:solidFill>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solidFill>
                  <a:srgbClr val="000000"/>
                </a:solidFill>
              </a:defRPr>
            </a:lvl1pPr>
            <a:lvl2pPr marL="0" indent="457200" algn="ctr">
              <a:lnSpc>
                <a:spcPct val="80000"/>
              </a:lnSpc>
              <a:spcBef>
                <a:spcPts val="0"/>
              </a:spcBef>
              <a:buSzTx/>
              <a:buNone/>
              <a:defRPr sz="25000" b="1" spc="-250">
                <a:solidFill>
                  <a:srgbClr val="000000"/>
                </a:solidFill>
              </a:defRPr>
            </a:lvl2pPr>
            <a:lvl3pPr marL="0" indent="914400" algn="ctr">
              <a:lnSpc>
                <a:spcPct val="80000"/>
              </a:lnSpc>
              <a:spcBef>
                <a:spcPts val="0"/>
              </a:spcBef>
              <a:buSzTx/>
              <a:buNone/>
              <a:defRPr sz="25000" b="1" spc="-250">
                <a:solidFill>
                  <a:srgbClr val="000000"/>
                </a:solidFill>
              </a:defRPr>
            </a:lvl3pPr>
            <a:lvl4pPr marL="0" indent="1371600" algn="ctr">
              <a:lnSpc>
                <a:spcPct val="80000"/>
              </a:lnSpc>
              <a:spcBef>
                <a:spcPts val="0"/>
              </a:spcBef>
              <a:buSzTx/>
              <a:buNone/>
              <a:defRPr sz="25000" b="1" spc="-250">
                <a:solidFill>
                  <a:srgbClr val="000000"/>
                </a:solidFill>
              </a:defRPr>
            </a:lvl4pPr>
            <a:lvl5pPr marL="0" indent="1828800" algn="ctr">
              <a:lnSpc>
                <a:spcPct val="80000"/>
              </a:lnSpc>
              <a:spcBef>
                <a:spcPts val="0"/>
              </a:spcBef>
              <a:buSzTx/>
              <a:buNone/>
              <a:defRPr sz="25000" b="1" spc="-250">
                <a:solidFill>
                  <a:srgbClr val="000000"/>
                </a:solidFill>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000"/>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Bowl with salmon cakes, salad, a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_AND_BODY">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1206500" y="1079500"/>
            <a:ext cx="21971000" cy="1433164"/>
          </a:xfrm>
          <a:prstGeom prst="rect">
            <a:avLst/>
          </a:prstGeom>
        </p:spPr>
        <p:txBody>
          <a:bodyPr/>
          <a:lstStyle>
            <a:lvl1pPr defTabSz="914400">
              <a:defRPr b="0" spc="0"/>
            </a:lvl1pPr>
          </a:lstStyle>
          <a:p>
            <a:r>
              <a:t>Title Text</a:t>
            </a:r>
          </a:p>
        </p:txBody>
      </p:sp>
      <p:sp>
        <p:nvSpPr>
          <p:cNvPr id="150" name="Body Level One…"/>
          <p:cNvSpPr txBox="1">
            <a:spLocks noGrp="1"/>
          </p:cNvSpPr>
          <p:nvPr>
            <p:ph type="body" sz="quarter" idx="1"/>
          </p:nvPr>
        </p:nvSpPr>
        <p:spPr>
          <a:xfrm>
            <a:off x="1206500" y="2372961"/>
            <a:ext cx="21971000" cy="934781"/>
          </a:xfrm>
          <a:prstGeom prst="rect">
            <a:avLst/>
          </a:prstGeom>
        </p:spPr>
        <p:txBody>
          <a:bodyPr lIns="45699" tIns="45699" rIns="45699" bIns="45699"/>
          <a:lstStyle>
            <a:lvl1pPr marL="228600" indent="0" defTabSz="914400">
              <a:lnSpc>
                <a:spcPct val="100000"/>
              </a:lnSpc>
              <a:spcBef>
                <a:spcPts val="0"/>
              </a:spcBef>
              <a:buSzTx/>
              <a:buNone/>
              <a:defRPr sz="5500">
                <a:solidFill>
                  <a:srgbClr val="000000"/>
                </a:solidFill>
              </a:defRPr>
            </a:lvl1pPr>
            <a:lvl2pPr marL="228600" indent="457200" defTabSz="914400">
              <a:lnSpc>
                <a:spcPct val="100000"/>
              </a:lnSpc>
              <a:spcBef>
                <a:spcPts val="0"/>
              </a:spcBef>
              <a:buSzTx/>
              <a:buNone/>
              <a:defRPr sz="5500">
                <a:solidFill>
                  <a:srgbClr val="000000"/>
                </a:solidFill>
              </a:defRPr>
            </a:lvl2pPr>
            <a:lvl3pPr marL="228600" indent="914400" defTabSz="914400">
              <a:lnSpc>
                <a:spcPct val="100000"/>
              </a:lnSpc>
              <a:spcBef>
                <a:spcPts val="0"/>
              </a:spcBef>
              <a:buSzTx/>
              <a:buNone/>
              <a:defRPr sz="5500">
                <a:solidFill>
                  <a:srgbClr val="000000"/>
                </a:solidFill>
              </a:defRPr>
            </a:lvl3pPr>
            <a:lvl4pPr marL="228600" indent="1371600" defTabSz="914400">
              <a:lnSpc>
                <a:spcPct val="100000"/>
              </a:lnSpc>
              <a:spcBef>
                <a:spcPts val="0"/>
              </a:spcBef>
              <a:buSzTx/>
              <a:buNone/>
              <a:defRPr sz="5500">
                <a:solidFill>
                  <a:srgbClr val="000000"/>
                </a:solidFill>
              </a:defRPr>
            </a:lvl4pPr>
            <a:lvl5pPr marL="228600" indent="1828800" defTabSz="914400">
              <a:lnSpc>
                <a:spcPct val="100000"/>
              </a:lnSpc>
              <a:spcBef>
                <a:spcPts val="0"/>
              </a:spcBef>
              <a:buSzTx/>
              <a:buNone/>
              <a:defRPr sz="55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51" name="Google Shape;21;p10"/>
          <p:cNvSpPr txBox="1">
            <a:spLocks noGrp="1"/>
          </p:cNvSpPr>
          <p:nvPr>
            <p:ph type="body" idx="21"/>
          </p:nvPr>
        </p:nvSpPr>
        <p:spPr>
          <a:xfrm>
            <a:off x="1206500" y="4248503"/>
            <a:ext cx="21971000" cy="8256014"/>
          </a:xfrm>
          <a:prstGeom prst="rect">
            <a:avLst/>
          </a:prstGeom>
        </p:spPr>
        <p:txBody>
          <a:bodyPr/>
          <a:lstStyle/>
          <a:p>
            <a:pPr marL="228600" indent="0" defTabSz="914400">
              <a:lnSpc>
                <a:spcPct val="100000"/>
              </a:lnSpc>
              <a:spcBef>
                <a:spcPts val="1800"/>
              </a:spcBef>
              <a:buSzTx/>
              <a:buNone/>
              <a:defRPr>
                <a:solidFill>
                  <a:srgbClr val="000000"/>
                </a:solidFill>
              </a:defRPr>
            </a:pPr>
            <a:endParaRPr/>
          </a:p>
        </p:txBody>
      </p:sp>
      <p:sp>
        <p:nvSpPr>
          <p:cNvPr id="152" name="Slide Number"/>
          <p:cNvSpPr txBox="1">
            <a:spLocks noGrp="1"/>
          </p:cNvSpPr>
          <p:nvPr>
            <p:ph type="sldNum" sz="quarter" idx="2"/>
          </p:nvPr>
        </p:nvSpPr>
        <p:spPr>
          <a:xfrm>
            <a:off x="23495000" y="13080999"/>
            <a:ext cx="368504" cy="374600"/>
          </a:xfrm>
          <a:prstGeom prst="rect">
            <a:avLst/>
          </a:prstGeom>
        </p:spPr>
        <p:txBody>
          <a:bodyPr/>
          <a:lstStyle>
            <a:lvl1pPr defTabSz="914400">
              <a:defRPr>
                <a:solidFill>
                  <a:srgbClr val="5E5E5E"/>
                </a:solidFill>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_AND_BODY_2">
    <p:spTree>
      <p:nvGrpSpPr>
        <p:cNvPr id="1" name=""/>
        <p:cNvGrpSpPr/>
        <p:nvPr/>
      </p:nvGrpSpPr>
      <p:grpSpPr>
        <a:xfrm>
          <a:off x="0" y="0"/>
          <a:ext cx="0" cy="0"/>
          <a:chOff x="0" y="0"/>
          <a:chExt cx="0" cy="0"/>
        </a:xfrm>
      </p:grpSpPr>
      <p:sp>
        <p:nvSpPr>
          <p:cNvPr id="159" name="Title Text"/>
          <p:cNvSpPr txBox="1">
            <a:spLocks noGrp="1"/>
          </p:cNvSpPr>
          <p:nvPr>
            <p:ph type="title"/>
          </p:nvPr>
        </p:nvSpPr>
        <p:spPr>
          <a:xfrm>
            <a:off x="831200" y="1186732"/>
            <a:ext cx="22721700" cy="1527301"/>
          </a:xfrm>
          <a:prstGeom prst="rect">
            <a:avLst/>
          </a:prstGeom>
        </p:spPr>
        <p:txBody>
          <a:bodyPr/>
          <a:lstStyle>
            <a:lvl1pPr defTabSz="914400">
              <a:defRPr b="0" spc="0"/>
            </a:lvl1pPr>
          </a:lstStyle>
          <a:p>
            <a:r>
              <a:t>Title Text</a:t>
            </a:r>
          </a:p>
        </p:txBody>
      </p:sp>
      <p:sp>
        <p:nvSpPr>
          <p:cNvPr id="160" name="Body Level One…"/>
          <p:cNvSpPr txBox="1">
            <a:spLocks noGrp="1"/>
          </p:cNvSpPr>
          <p:nvPr>
            <p:ph type="body" idx="1"/>
          </p:nvPr>
        </p:nvSpPr>
        <p:spPr>
          <a:xfrm>
            <a:off x="831200" y="3073267"/>
            <a:ext cx="22721700" cy="9110400"/>
          </a:xfrm>
          <a:prstGeom prst="rect">
            <a:avLst/>
          </a:prstGeom>
        </p:spPr>
        <p:txBody>
          <a:bodyPr/>
          <a:lstStyle>
            <a:lvl1pPr marL="228600" indent="0" defTabSz="914400">
              <a:lnSpc>
                <a:spcPct val="100000"/>
              </a:lnSpc>
              <a:spcBef>
                <a:spcPts val="1800"/>
              </a:spcBef>
              <a:buSzTx/>
              <a:buNone/>
              <a:defRPr>
                <a:solidFill>
                  <a:srgbClr val="000000"/>
                </a:solidFill>
              </a:defRPr>
            </a:lvl1pPr>
            <a:lvl2pPr marL="228600" indent="457200" defTabSz="914400">
              <a:lnSpc>
                <a:spcPct val="100000"/>
              </a:lnSpc>
              <a:spcBef>
                <a:spcPts val="1800"/>
              </a:spcBef>
              <a:buSzTx/>
              <a:buNone/>
              <a:defRPr>
                <a:solidFill>
                  <a:srgbClr val="000000"/>
                </a:solidFill>
              </a:defRPr>
            </a:lvl2pPr>
            <a:lvl3pPr marL="228600" indent="914400" defTabSz="914400">
              <a:lnSpc>
                <a:spcPct val="100000"/>
              </a:lnSpc>
              <a:spcBef>
                <a:spcPts val="1800"/>
              </a:spcBef>
              <a:buSzTx/>
              <a:buNone/>
              <a:defRPr>
                <a:solidFill>
                  <a:srgbClr val="000000"/>
                </a:solidFill>
              </a:defRPr>
            </a:lvl3pPr>
            <a:lvl4pPr marL="228600" indent="1371600" defTabSz="914400">
              <a:lnSpc>
                <a:spcPct val="100000"/>
              </a:lnSpc>
              <a:spcBef>
                <a:spcPts val="1800"/>
              </a:spcBef>
              <a:buSzTx/>
              <a:buNone/>
              <a:defRPr>
                <a:solidFill>
                  <a:srgbClr val="000000"/>
                </a:solidFill>
              </a:defRPr>
            </a:lvl4pPr>
            <a:lvl5pPr marL="228600" indent="1828800" defTabSz="914400">
              <a:lnSpc>
                <a:spcPct val="100000"/>
              </a:lnSpc>
              <a:spcBef>
                <a:spcPts val="1800"/>
              </a:spcBef>
              <a:buSzTx/>
              <a:buNone/>
              <a:defRPr>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61" name="Slide Number"/>
          <p:cNvSpPr txBox="1">
            <a:spLocks noGrp="1"/>
          </p:cNvSpPr>
          <p:nvPr>
            <p:ph type="sldNum" sz="quarter" idx="2"/>
          </p:nvPr>
        </p:nvSpPr>
        <p:spPr>
          <a:xfrm>
            <a:off x="23140520" y="12440445"/>
            <a:ext cx="368504" cy="374600"/>
          </a:xfrm>
          <a:prstGeom prst="rect">
            <a:avLst/>
          </a:prstGeom>
        </p:spPr>
        <p:txBody>
          <a:bodyPr/>
          <a:lstStyle>
            <a:lvl1pPr defTabSz="914400">
              <a:defRPr>
                <a:solidFill>
                  <a:srgbClr val="5E5E5E"/>
                </a:solidFill>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168" name="Title Text"/>
          <p:cNvSpPr txBox="1">
            <a:spLocks noGrp="1"/>
          </p:cNvSpPr>
          <p:nvPr>
            <p:ph type="title"/>
          </p:nvPr>
        </p:nvSpPr>
        <p:spPr>
          <a:xfrm>
            <a:off x="1206500" y="1079500"/>
            <a:ext cx="21971000" cy="1435100"/>
          </a:xfrm>
          <a:prstGeom prst="rect">
            <a:avLst/>
          </a:prstGeom>
        </p:spPr>
        <p:txBody>
          <a:bodyPr/>
          <a:lstStyle>
            <a:lvl1pPr defTabSz="914400">
              <a:defRPr b="0" spc="0"/>
            </a:lvl1pPr>
          </a:lstStyle>
          <a:p>
            <a:r>
              <a:t>Title Text</a:t>
            </a:r>
          </a:p>
        </p:txBody>
      </p:sp>
      <p:sp>
        <p:nvSpPr>
          <p:cNvPr id="169" name="Body Level One…"/>
          <p:cNvSpPr txBox="1">
            <a:spLocks noGrp="1"/>
          </p:cNvSpPr>
          <p:nvPr>
            <p:ph type="body" sz="quarter" idx="1"/>
          </p:nvPr>
        </p:nvSpPr>
        <p:spPr>
          <a:xfrm>
            <a:off x="1206500" y="2372961"/>
            <a:ext cx="21971000" cy="934781"/>
          </a:xfrm>
          <a:prstGeom prst="rect">
            <a:avLst/>
          </a:prstGeom>
        </p:spPr>
        <p:txBody>
          <a:bodyPr lIns="45699" tIns="45699" rIns="45699" bIns="45699"/>
          <a:lstStyle>
            <a:lvl1pPr marL="228600" indent="0" defTabSz="914400">
              <a:lnSpc>
                <a:spcPct val="100000"/>
              </a:lnSpc>
              <a:spcBef>
                <a:spcPts val="0"/>
              </a:spcBef>
              <a:buSzTx/>
              <a:buNone/>
              <a:defRPr sz="5500">
                <a:solidFill>
                  <a:srgbClr val="000000"/>
                </a:solidFill>
              </a:defRPr>
            </a:lvl1pPr>
            <a:lvl2pPr marL="228600" indent="457200" defTabSz="914400">
              <a:lnSpc>
                <a:spcPct val="100000"/>
              </a:lnSpc>
              <a:spcBef>
                <a:spcPts val="0"/>
              </a:spcBef>
              <a:buSzTx/>
              <a:buNone/>
              <a:defRPr sz="5500">
                <a:solidFill>
                  <a:srgbClr val="000000"/>
                </a:solidFill>
              </a:defRPr>
            </a:lvl2pPr>
            <a:lvl3pPr marL="228600" indent="914400" defTabSz="914400">
              <a:lnSpc>
                <a:spcPct val="100000"/>
              </a:lnSpc>
              <a:spcBef>
                <a:spcPts val="0"/>
              </a:spcBef>
              <a:buSzTx/>
              <a:buNone/>
              <a:defRPr sz="5500">
                <a:solidFill>
                  <a:srgbClr val="000000"/>
                </a:solidFill>
              </a:defRPr>
            </a:lvl3pPr>
            <a:lvl4pPr marL="228600" indent="1371600" defTabSz="914400">
              <a:lnSpc>
                <a:spcPct val="100000"/>
              </a:lnSpc>
              <a:spcBef>
                <a:spcPts val="0"/>
              </a:spcBef>
              <a:buSzTx/>
              <a:buNone/>
              <a:defRPr sz="5500">
                <a:solidFill>
                  <a:srgbClr val="000000"/>
                </a:solidFill>
              </a:defRPr>
            </a:lvl4pPr>
            <a:lvl5pPr marL="228600" indent="1828800" defTabSz="914400">
              <a:lnSpc>
                <a:spcPct val="100000"/>
              </a:lnSpc>
              <a:spcBef>
                <a:spcPts val="0"/>
              </a:spcBef>
              <a:buSzTx/>
              <a:buNone/>
              <a:defRPr sz="55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170" name="Google Shape;26;p11"/>
          <p:cNvSpPr txBox="1">
            <a:spLocks noGrp="1"/>
          </p:cNvSpPr>
          <p:nvPr>
            <p:ph type="body" idx="21"/>
          </p:nvPr>
        </p:nvSpPr>
        <p:spPr>
          <a:xfrm>
            <a:off x="1206500" y="4248503"/>
            <a:ext cx="21971000" cy="8256014"/>
          </a:xfrm>
          <a:prstGeom prst="rect">
            <a:avLst/>
          </a:prstGeom>
        </p:spPr>
        <p:txBody>
          <a:bodyPr/>
          <a:lstStyle/>
          <a:p>
            <a:pPr marL="228600" indent="0" defTabSz="914400">
              <a:lnSpc>
                <a:spcPct val="100000"/>
              </a:lnSpc>
              <a:spcBef>
                <a:spcPts val="1800"/>
              </a:spcBef>
              <a:buSzTx/>
              <a:buNone/>
              <a:defRPr sz="5500">
                <a:solidFill>
                  <a:srgbClr val="000000"/>
                </a:solidFill>
              </a:defRPr>
            </a:pPr>
            <a:endParaRPr/>
          </a:p>
        </p:txBody>
      </p:sp>
      <p:sp>
        <p:nvSpPr>
          <p:cNvPr id="171" name="Slide Number"/>
          <p:cNvSpPr txBox="1">
            <a:spLocks noGrp="1"/>
          </p:cNvSpPr>
          <p:nvPr>
            <p:ph type="sldNum" sz="quarter" idx="2"/>
          </p:nvPr>
        </p:nvSpPr>
        <p:spPr>
          <a:xfrm>
            <a:off x="23495000" y="13080999"/>
            <a:ext cx="368504" cy="374600"/>
          </a:xfrm>
          <a:prstGeom prst="rect">
            <a:avLst/>
          </a:prstGeom>
        </p:spPr>
        <p:txBody>
          <a:bodyPr/>
          <a:lstStyle>
            <a:lvl1pPr defTabSz="914400">
              <a:defRPr>
                <a:solidFill>
                  <a:srgbClr val="5E5E5E"/>
                </a:solidFill>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1_Section">
    <p:spTree>
      <p:nvGrpSpPr>
        <p:cNvPr id="1" name=""/>
        <p:cNvGrpSpPr/>
        <p:nvPr/>
      </p:nvGrpSpPr>
      <p:grpSpPr>
        <a:xfrm>
          <a:off x="0" y="0"/>
          <a:ext cx="0" cy="0"/>
          <a:chOff x="0" y="0"/>
          <a:chExt cx="0" cy="0"/>
        </a:xfrm>
      </p:grpSpPr>
      <p:sp>
        <p:nvSpPr>
          <p:cNvPr id="178" name="Section Title"/>
          <p:cNvSpPr txBox="1">
            <a:spLocks noGrp="1"/>
          </p:cNvSpPr>
          <p:nvPr>
            <p:ph type="title" hasCustomPrompt="1"/>
          </p:nvPr>
        </p:nvSpPr>
        <p:spPr>
          <a:xfrm>
            <a:off x="1206496" y="4533900"/>
            <a:ext cx="21971005" cy="4648200"/>
          </a:xfrm>
          <a:prstGeom prst="rect">
            <a:avLst/>
          </a:prstGeom>
        </p:spPr>
        <p:txBody>
          <a:bodyPr anchor="ctr"/>
          <a:lstStyle>
            <a:lvl1pPr defTabSz="914400">
              <a:defRPr sz="11600" b="0" spc="-232"/>
            </a:lvl1pPr>
          </a:lstStyle>
          <a:p>
            <a:r>
              <a:t>Section Title</a:t>
            </a:r>
          </a:p>
        </p:txBody>
      </p:sp>
      <p:sp>
        <p:nvSpPr>
          <p:cNvPr id="179" name="Slide Number"/>
          <p:cNvSpPr txBox="1">
            <a:spLocks noGrp="1"/>
          </p:cNvSpPr>
          <p:nvPr>
            <p:ph type="sldNum" sz="quarter" idx="2"/>
          </p:nvPr>
        </p:nvSpPr>
        <p:spPr>
          <a:xfrm>
            <a:off x="12001499" y="13085233"/>
            <a:ext cx="368505" cy="374600"/>
          </a:xfrm>
          <a:prstGeom prst="rect">
            <a:avLst/>
          </a:prstGeom>
        </p:spPr>
        <p:txBody>
          <a:bodyPr/>
          <a:lstStyle>
            <a:lvl1pPr defTabSz="914400">
              <a:defRPr>
                <a:solidFill>
                  <a:srgbClr val="5E5E5E"/>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1_Title &amp; Photo">
    <p:spTree>
      <p:nvGrpSpPr>
        <p:cNvPr id="1" name=""/>
        <p:cNvGrpSpPr/>
        <p:nvPr/>
      </p:nvGrpSpPr>
      <p:grpSpPr>
        <a:xfrm>
          <a:off x="0" y="0"/>
          <a:ext cx="0" cy="0"/>
          <a:chOff x="0" y="0"/>
          <a:chExt cx="0" cy="0"/>
        </a:xfrm>
      </p:grpSpPr>
      <p:sp>
        <p:nvSpPr>
          <p:cNvPr id="186"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187" name="Presentation Title"/>
          <p:cNvSpPr txBox="1">
            <a:spLocks noGrp="1"/>
          </p:cNvSpPr>
          <p:nvPr>
            <p:ph type="title" hasCustomPrompt="1"/>
          </p:nvPr>
        </p:nvSpPr>
        <p:spPr>
          <a:xfrm>
            <a:off x="1206500" y="7124700"/>
            <a:ext cx="21971000" cy="4648200"/>
          </a:xfrm>
          <a:prstGeom prst="rect">
            <a:avLst/>
          </a:prstGeom>
        </p:spPr>
        <p:txBody>
          <a:bodyPr anchor="b"/>
          <a:lstStyle>
            <a:lvl1pPr defTabSz="914400">
              <a:defRPr sz="11600" b="0" spc="-232"/>
            </a:lvl1pPr>
          </a:lstStyle>
          <a:p>
            <a:r>
              <a:t>Presentation Title</a:t>
            </a:r>
          </a:p>
        </p:txBody>
      </p:sp>
      <p:sp>
        <p:nvSpPr>
          <p:cNvPr id="188" name="Body Level One…"/>
          <p:cNvSpPr txBox="1">
            <a:spLocks noGrp="1"/>
          </p:cNvSpPr>
          <p:nvPr>
            <p:ph type="body" sz="quarter" idx="1" hasCustomPrompt="1"/>
          </p:nvPr>
        </p:nvSpPr>
        <p:spPr>
          <a:xfrm>
            <a:off x="1207690" y="1106137"/>
            <a:ext cx="21968621" cy="636980"/>
          </a:xfrm>
          <a:prstGeom prst="rect">
            <a:avLst/>
          </a:prstGeom>
        </p:spPr>
        <p:txBody>
          <a:bodyPr lIns="45718" tIns="45718" rIns="45718" bIns="45718"/>
          <a:lstStyle>
            <a:lvl1pPr marL="228600" indent="0" defTabSz="825500">
              <a:lnSpc>
                <a:spcPct val="100000"/>
              </a:lnSpc>
              <a:spcBef>
                <a:spcPts val="0"/>
              </a:spcBef>
              <a:buSzTx/>
              <a:buNone/>
              <a:defRPr sz="3600">
                <a:solidFill>
                  <a:srgbClr val="000000"/>
                </a:solidFill>
                <a:latin typeface="Arial"/>
                <a:ea typeface="Arial"/>
                <a:cs typeface="Arial"/>
                <a:sym typeface="Arial"/>
              </a:defRPr>
            </a:lvl1pPr>
            <a:lvl2pPr marL="228600" indent="457200" defTabSz="825500">
              <a:lnSpc>
                <a:spcPct val="100000"/>
              </a:lnSpc>
              <a:spcBef>
                <a:spcPts val="0"/>
              </a:spcBef>
              <a:buSzTx/>
              <a:buNone/>
              <a:defRPr sz="3600">
                <a:solidFill>
                  <a:srgbClr val="000000"/>
                </a:solidFill>
                <a:latin typeface="Arial"/>
                <a:ea typeface="Arial"/>
                <a:cs typeface="Arial"/>
                <a:sym typeface="Arial"/>
              </a:defRPr>
            </a:lvl2pPr>
            <a:lvl3pPr marL="228600" indent="914400" defTabSz="825500">
              <a:lnSpc>
                <a:spcPct val="100000"/>
              </a:lnSpc>
              <a:spcBef>
                <a:spcPts val="0"/>
              </a:spcBef>
              <a:buSzTx/>
              <a:buNone/>
              <a:defRPr sz="3600">
                <a:solidFill>
                  <a:srgbClr val="000000"/>
                </a:solidFill>
                <a:latin typeface="Arial"/>
                <a:ea typeface="Arial"/>
                <a:cs typeface="Arial"/>
                <a:sym typeface="Arial"/>
              </a:defRPr>
            </a:lvl3pPr>
            <a:lvl4pPr marL="228600" indent="1371600" defTabSz="825500">
              <a:lnSpc>
                <a:spcPct val="100000"/>
              </a:lnSpc>
              <a:spcBef>
                <a:spcPts val="0"/>
              </a:spcBef>
              <a:buSzTx/>
              <a:buNone/>
              <a:defRPr sz="3600">
                <a:solidFill>
                  <a:srgbClr val="000000"/>
                </a:solidFill>
                <a:latin typeface="Arial"/>
                <a:ea typeface="Arial"/>
                <a:cs typeface="Arial"/>
                <a:sym typeface="Arial"/>
              </a:defRPr>
            </a:lvl4pPr>
            <a:lvl5pPr marL="228600" indent="1828800" defTabSz="825500">
              <a:lnSpc>
                <a:spcPct val="100000"/>
              </a:lnSpc>
              <a:spcBef>
                <a:spcPts val="0"/>
              </a:spcBef>
              <a:buSzTx/>
              <a:buNone/>
              <a:defRPr sz="3600">
                <a:solidFill>
                  <a:srgbClr val="000000"/>
                </a:solidFill>
                <a:latin typeface="Arial"/>
                <a:ea typeface="Arial"/>
                <a:cs typeface="Arial"/>
                <a:sym typeface="Arial"/>
              </a:defRPr>
            </a:lvl5pPr>
          </a:lstStyle>
          <a:p>
            <a:r>
              <a:t>Author and Date</a:t>
            </a:r>
          </a:p>
          <a:p>
            <a:pPr lvl="1"/>
            <a:endParaRPr/>
          </a:p>
          <a:p>
            <a:pPr lvl="2"/>
            <a:endParaRPr/>
          </a:p>
          <a:p>
            <a:pPr lvl="3"/>
            <a:endParaRPr/>
          </a:p>
          <a:p>
            <a:pPr lvl="4"/>
            <a:endParaRPr/>
          </a:p>
        </p:txBody>
      </p:sp>
      <p:sp>
        <p:nvSpPr>
          <p:cNvPr id="189" name="Body Level One…"/>
          <p:cNvSpPr txBox="1">
            <a:spLocks noGrp="1"/>
          </p:cNvSpPr>
          <p:nvPr>
            <p:ph type="body" sz="quarter" idx="22" hasCustomPrompt="1"/>
          </p:nvPr>
        </p:nvSpPr>
        <p:spPr>
          <a:xfrm>
            <a:off x="1206500" y="11609909"/>
            <a:ext cx="21971000" cy="1116953"/>
          </a:xfrm>
          <a:prstGeom prst="rect">
            <a:avLst/>
          </a:prstGeom>
        </p:spPr>
        <p:txBody>
          <a:bodyPr/>
          <a:lstStyle>
            <a:lvl1pPr marL="228600" indent="0" defTabSz="825500">
              <a:lnSpc>
                <a:spcPct val="100000"/>
              </a:lnSpc>
              <a:spcBef>
                <a:spcPts val="0"/>
              </a:spcBef>
              <a:buSzTx/>
              <a:buNone/>
              <a:defRPr sz="5500">
                <a:solidFill>
                  <a:srgbClr val="000000"/>
                </a:solidFill>
                <a:latin typeface="Arial"/>
                <a:ea typeface="Arial"/>
                <a:cs typeface="Arial"/>
                <a:sym typeface="Arial"/>
              </a:defRPr>
            </a:lvl1pPr>
          </a:lstStyle>
          <a:p>
            <a:r>
              <a:t>Presentation Subtitle</a:t>
            </a:r>
          </a:p>
        </p:txBody>
      </p:sp>
      <p:sp>
        <p:nvSpPr>
          <p:cNvPr id="190" name="Slide Number"/>
          <p:cNvSpPr txBox="1">
            <a:spLocks noGrp="1"/>
          </p:cNvSpPr>
          <p:nvPr>
            <p:ph type="sldNum" sz="quarter" idx="2"/>
          </p:nvPr>
        </p:nvSpPr>
        <p:spPr>
          <a:xfrm>
            <a:off x="12001499" y="13080999"/>
            <a:ext cx="368505" cy="374600"/>
          </a:xfrm>
          <a:prstGeom prst="rect">
            <a:avLst/>
          </a:prstGeom>
        </p:spPr>
        <p:txBody>
          <a:bodyPr/>
          <a:lstStyle>
            <a:lvl1pPr defTabSz="914400">
              <a:defRPr>
                <a:solidFill>
                  <a:srgbClr val="5E5E5E"/>
                </a:solidFill>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9_Timelines_List-A">
    <p:bg>
      <p:bgPr>
        <a:solidFill>
          <a:srgbClr val="000000"/>
        </a:solidFill>
        <a:effectLst/>
      </p:bgPr>
    </p:bg>
    <p:spTree>
      <p:nvGrpSpPr>
        <p:cNvPr id="1" name=""/>
        <p:cNvGrpSpPr/>
        <p:nvPr/>
      </p:nvGrpSpPr>
      <p:grpSpPr>
        <a:xfrm>
          <a:off x="0" y="0"/>
          <a:ext cx="0" cy="0"/>
          <a:chOff x="0" y="0"/>
          <a:chExt cx="0" cy="0"/>
        </a:xfrm>
      </p:grpSpPr>
      <p:sp>
        <p:nvSpPr>
          <p:cNvPr id="197" name="Body Level One…"/>
          <p:cNvSpPr txBox="1">
            <a:spLocks noGrp="1"/>
          </p:cNvSpPr>
          <p:nvPr>
            <p:ph type="body" sz="quarter" idx="1" hasCustomPrompt="1"/>
          </p:nvPr>
        </p:nvSpPr>
        <p:spPr>
          <a:xfrm>
            <a:off x="1693343" y="7633340"/>
            <a:ext cx="21544989" cy="653387"/>
          </a:xfrm>
          <a:prstGeom prst="rect">
            <a:avLst/>
          </a:prstGeom>
        </p:spPr>
        <p:txBody>
          <a:bodyPr lIns="0" tIns="0" rIns="0" bIns="0"/>
          <a:lstStyle>
            <a:lvl1pPr marL="0" indent="0" defTabSz="1828800">
              <a:lnSpc>
                <a:spcPct val="80000"/>
              </a:lnSpc>
              <a:spcBef>
                <a:spcPts val="2000"/>
              </a:spcBef>
              <a:buSzTx/>
              <a:buNone/>
              <a:defRPr sz="3600" b="1" spc="600">
                <a:solidFill>
                  <a:srgbClr val="FFFFFF"/>
                </a:solidFill>
                <a:latin typeface="TeleNeo Office ExtraBold"/>
                <a:ea typeface="TeleNeo Office ExtraBold"/>
                <a:cs typeface="TeleNeo Office ExtraBold"/>
                <a:sym typeface="TeleNeo Office ExtraBold"/>
              </a:defRPr>
            </a:lvl1pPr>
            <a:lvl2pPr marL="628650" indent="-171450" defTabSz="1828800">
              <a:lnSpc>
                <a:spcPct val="80000"/>
              </a:lnSpc>
              <a:spcBef>
                <a:spcPts val="2000"/>
              </a:spcBef>
              <a:buSzPct val="100000"/>
              <a:defRPr sz="3600" b="1" spc="600">
                <a:solidFill>
                  <a:srgbClr val="FFFFFF"/>
                </a:solidFill>
                <a:latin typeface="TeleNeo Office ExtraBold"/>
                <a:ea typeface="TeleNeo Office ExtraBold"/>
                <a:cs typeface="TeleNeo Office ExtraBold"/>
                <a:sym typeface="TeleNeo Office ExtraBold"/>
              </a:defRPr>
            </a:lvl2pPr>
            <a:lvl3pPr marL="1600200" indent="-685800" defTabSz="1828800">
              <a:lnSpc>
                <a:spcPct val="80000"/>
              </a:lnSpc>
              <a:spcBef>
                <a:spcPts val="2000"/>
              </a:spcBef>
              <a:buSzPct val="100000"/>
              <a:defRPr sz="3600" b="1" spc="600">
                <a:solidFill>
                  <a:srgbClr val="FFFFFF"/>
                </a:solidFill>
                <a:latin typeface="TeleNeo Office ExtraBold"/>
                <a:ea typeface="TeleNeo Office ExtraBold"/>
                <a:cs typeface="TeleNeo Office ExtraBold"/>
                <a:sym typeface="TeleNeo Office ExtraBold"/>
              </a:defRPr>
            </a:lvl3pPr>
            <a:lvl4pPr marL="1959428" indent="-587828" defTabSz="1828800">
              <a:lnSpc>
                <a:spcPct val="80000"/>
              </a:lnSpc>
              <a:spcBef>
                <a:spcPts val="2000"/>
              </a:spcBef>
              <a:buSzPct val="100000"/>
              <a:defRPr sz="3600" b="1" spc="600">
                <a:solidFill>
                  <a:srgbClr val="FFFFFF"/>
                </a:solidFill>
                <a:latin typeface="TeleNeo Office ExtraBold"/>
                <a:ea typeface="TeleNeo Office ExtraBold"/>
                <a:cs typeface="TeleNeo Office ExtraBold"/>
                <a:sym typeface="TeleNeo Office ExtraBold"/>
              </a:defRPr>
            </a:lvl4pPr>
            <a:lvl5pPr marL="2286000" indent="-457200" defTabSz="1828800">
              <a:lnSpc>
                <a:spcPct val="80000"/>
              </a:lnSpc>
              <a:spcBef>
                <a:spcPts val="2000"/>
              </a:spcBef>
              <a:buSzPct val="100000"/>
              <a:defRPr sz="3600" b="1" spc="600">
                <a:solidFill>
                  <a:srgbClr val="FFFFFF"/>
                </a:solidFill>
                <a:latin typeface="TeleNeo Office ExtraBold"/>
                <a:ea typeface="TeleNeo Office ExtraBold"/>
                <a:cs typeface="TeleNeo Office ExtraBold"/>
                <a:sym typeface="TeleNeo Office ExtraBold"/>
              </a:defRPr>
            </a:lvl5pPr>
          </a:lstStyle>
          <a:p>
            <a:r>
              <a:t>SUBTEXT</a:t>
            </a:r>
          </a:p>
          <a:p>
            <a:pPr lvl="1"/>
            <a:endParaRPr/>
          </a:p>
          <a:p>
            <a:pPr lvl="2"/>
            <a:endParaRPr/>
          </a:p>
          <a:p>
            <a:pPr lvl="3"/>
            <a:endParaRPr/>
          </a:p>
          <a:p>
            <a:pPr lvl="4"/>
            <a:endParaRPr/>
          </a:p>
        </p:txBody>
      </p:sp>
      <p:sp>
        <p:nvSpPr>
          <p:cNvPr id="198" name="Text Placeholder 3"/>
          <p:cNvSpPr>
            <a:spLocks noGrp="1"/>
          </p:cNvSpPr>
          <p:nvPr>
            <p:ph type="body" sz="quarter" idx="21" hasCustomPrompt="1"/>
          </p:nvPr>
        </p:nvSpPr>
        <p:spPr>
          <a:xfrm>
            <a:off x="1693343" y="6106383"/>
            <a:ext cx="21544986" cy="1503233"/>
          </a:xfrm>
          <a:prstGeom prst="rect">
            <a:avLst/>
          </a:prstGeom>
        </p:spPr>
        <p:txBody>
          <a:bodyPr lIns="0" tIns="0" rIns="0" bIns="0" anchor="ctr"/>
          <a:lstStyle>
            <a:lvl1pPr marL="0" indent="0" defTabSz="1828800">
              <a:spcBef>
                <a:spcPts val="0"/>
              </a:spcBef>
              <a:buSzTx/>
              <a:buNone/>
              <a:defRPr sz="8000">
                <a:solidFill>
                  <a:srgbClr val="FFFFFF"/>
                </a:solidFill>
                <a:latin typeface="TeleNeo Office ExtraBold"/>
                <a:ea typeface="TeleNeo Office ExtraBold"/>
                <a:cs typeface="TeleNeo Office ExtraBold"/>
                <a:sym typeface="TeleNeo Office ExtraBold"/>
              </a:defRPr>
            </a:lvl1pPr>
          </a:lstStyle>
          <a:p>
            <a:r>
              <a:t>Title Highlight</a:t>
            </a:r>
          </a:p>
        </p:txBody>
      </p:sp>
      <p:sp>
        <p:nvSpPr>
          <p:cNvPr id="199" name="Straight Connector 1"/>
          <p:cNvSpPr/>
          <p:nvPr/>
        </p:nvSpPr>
        <p:spPr>
          <a:xfrm>
            <a:off x="22098594" y="12028860"/>
            <a:ext cx="1" cy="1246823"/>
          </a:xfrm>
          <a:prstGeom prst="line">
            <a:avLst/>
          </a:prstGeom>
          <a:ln w="25400" cap="rnd">
            <a:solidFill>
              <a:srgbClr val="D9D9D9"/>
            </a:solidFill>
          </a:ln>
        </p:spPr>
        <p:txBody>
          <a:bodyPr tIns="91439" bIns="91439"/>
          <a:lstStyle/>
          <a:p>
            <a:pPr algn="l" defTabSz="1828800">
              <a:defRPr sz="3600">
                <a:solidFill>
                  <a:srgbClr val="000000"/>
                </a:solidFill>
                <a:latin typeface="TeleNeo Office"/>
                <a:ea typeface="TeleNeo Office"/>
                <a:cs typeface="TeleNeo Office"/>
                <a:sym typeface="TeleNeo Office"/>
              </a:defRPr>
            </a:pPr>
            <a:endParaRPr/>
          </a:p>
        </p:txBody>
      </p:sp>
      <p:grpSp>
        <p:nvGrpSpPr>
          <p:cNvPr id="210" name="Graphic 23"/>
          <p:cNvGrpSpPr/>
          <p:nvPr/>
        </p:nvGrpSpPr>
        <p:grpSpPr>
          <a:xfrm>
            <a:off x="20199287" y="12258565"/>
            <a:ext cx="1577098" cy="740468"/>
            <a:chOff x="0" y="0"/>
            <a:chExt cx="1577096" cy="740466"/>
          </a:xfrm>
        </p:grpSpPr>
        <p:sp>
          <p:nvSpPr>
            <p:cNvPr id="200" name="Freeform: Shape 3"/>
            <p:cNvSpPr/>
            <p:nvPr/>
          </p:nvSpPr>
          <p:spPr>
            <a:xfrm>
              <a:off x="0" y="598038"/>
              <a:ext cx="133229"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01" name="Freeform: Shape 4"/>
            <p:cNvSpPr/>
            <p:nvPr/>
          </p:nvSpPr>
          <p:spPr>
            <a:xfrm>
              <a:off x="0" y="452412"/>
              <a:ext cx="133229"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02" name="Freeform: Shape 6"/>
            <p:cNvSpPr/>
            <p:nvPr/>
          </p:nvSpPr>
          <p:spPr>
            <a:xfrm>
              <a:off x="145625" y="452412"/>
              <a:ext cx="133230" cy="133229"/>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03" name="Freeform: Shape 10"/>
            <p:cNvSpPr/>
            <p:nvPr/>
          </p:nvSpPr>
          <p:spPr>
            <a:xfrm>
              <a:off x="145626" y="306786"/>
              <a:ext cx="133230"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grpSp>
          <p:nvGrpSpPr>
            <p:cNvPr id="207" name="Graphic 23"/>
            <p:cNvGrpSpPr/>
            <p:nvPr/>
          </p:nvGrpSpPr>
          <p:grpSpPr>
            <a:xfrm>
              <a:off x="239178" y="316984"/>
              <a:ext cx="1200192" cy="423483"/>
              <a:chOff x="-66" y="84"/>
              <a:chExt cx="1200190" cy="423482"/>
            </a:xfrm>
          </p:grpSpPr>
          <p:sp>
            <p:nvSpPr>
              <p:cNvPr id="204" name="Freeform: Shape 14"/>
              <p:cNvSpPr/>
              <p:nvPr/>
            </p:nvSpPr>
            <p:spPr>
              <a:xfrm rot="10800000" flipH="1">
                <a:off x="-67" y="84"/>
                <a:ext cx="430187" cy="415130"/>
              </a:xfrm>
              <a:custGeom>
                <a:avLst/>
                <a:gdLst/>
                <a:ahLst/>
                <a:cxnLst>
                  <a:cxn ang="0">
                    <a:pos x="wd2" y="hd2"/>
                  </a:cxn>
                  <a:cxn ang="5400000">
                    <a:pos x="wd2" y="hd2"/>
                  </a:cxn>
                  <a:cxn ang="10800000">
                    <a:pos x="wd2" y="hd2"/>
                  </a:cxn>
                  <a:cxn ang="16200000">
                    <a:pos x="wd2" y="hd2"/>
                  </a:cxn>
                </a:cxnLst>
                <a:rect l="0" t="0" r="r" b="b"/>
                <a:pathLst>
                  <a:path w="21600" h="21600" extrusionOk="0">
                    <a:moveTo>
                      <a:pt x="8532" y="21600"/>
                    </a:moveTo>
                    <a:lnTo>
                      <a:pt x="0" y="0"/>
                    </a:lnTo>
                    <a:lnTo>
                      <a:pt x="4968" y="0"/>
                    </a:lnTo>
                    <a:lnTo>
                      <a:pt x="6509" y="4141"/>
                    </a:lnTo>
                    <a:lnTo>
                      <a:pt x="15199" y="4141"/>
                    </a:lnTo>
                    <a:lnTo>
                      <a:pt x="16740" y="0"/>
                    </a:lnTo>
                    <a:lnTo>
                      <a:pt x="21600" y="0"/>
                    </a:lnTo>
                    <a:lnTo>
                      <a:pt x="13176" y="21600"/>
                    </a:lnTo>
                    <a:lnTo>
                      <a:pt x="8532" y="21600"/>
                    </a:lnTo>
                    <a:close/>
                    <a:moveTo>
                      <a:pt x="10800" y="15669"/>
                    </a:moveTo>
                    <a:lnTo>
                      <a:pt x="10908" y="15669"/>
                    </a:lnTo>
                    <a:lnTo>
                      <a:pt x="13657" y="8282"/>
                    </a:lnTo>
                    <a:lnTo>
                      <a:pt x="8050" y="8282"/>
                    </a:lnTo>
                    <a:lnTo>
                      <a:pt x="10800" y="15669"/>
                    </a:ln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05" name="Freeform: Shape 16"/>
              <p:cNvSpPr/>
              <p:nvPr/>
            </p:nvSpPr>
            <p:spPr>
              <a:xfrm rot="10800000" flipH="1">
                <a:off x="452207" y="84"/>
                <a:ext cx="350605" cy="41513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5566" y="0"/>
                    </a:lnTo>
                    <a:lnTo>
                      <a:pt x="5566" y="7834"/>
                    </a:lnTo>
                    <a:lnTo>
                      <a:pt x="8934" y="7834"/>
                    </a:lnTo>
                    <a:lnTo>
                      <a:pt x="14974" y="0"/>
                    </a:lnTo>
                    <a:lnTo>
                      <a:pt x="21600" y="0"/>
                    </a:lnTo>
                    <a:lnTo>
                      <a:pt x="15214" y="8138"/>
                    </a:lnTo>
                    <a:cubicBezTo>
                      <a:pt x="16522" y="8422"/>
                      <a:pt x="17628" y="8909"/>
                      <a:pt x="18552" y="9625"/>
                    </a:cubicBezTo>
                    <a:cubicBezTo>
                      <a:pt x="20275" y="10856"/>
                      <a:pt x="21070" y="12535"/>
                      <a:pt x="21070" y="14661"/>
                    </a:cubicBezTo>
                    <a:cubicBezTo>
                      <a:pt x="21070" y="16788"/>
                      <a:pt x="20275" y="18466"/>
                      <a:pt x="18552" y="19698"/>
                    </a:cubicBezTo>
                    <a:cubicBezTo>
                      <a:pt x="16962" y="20929"/>
                      <a:pt x="14842" y="21600"/>
                      <a:pt x="12059" y="21600"/>
                    </a:cubicBezTo>
                    <a:lnTo>
                      <a:pt x="0" y="21600"/>
                    </a:lnTo>
                    <a:close/>
                    <a:moveTo>
                      <a:pt x="5566" y="17347"/>
                    </a:moveTo>
                    <a:lnTo>
                      <a:pt x="11794" y="17347"/>
                    </a:lnTo>
                    <a:cubicBezTo>
                      <a:pt x="12854" y="17347"/>
                      <a:pt x="13649" y="17123"/>
                      <a:pt x="14312" y="16676"/>
                    </a:cubicBezTo>
                    <a:cubicBezTo>
                      <a:pt x="14842" y="16228"/>
                      <a:pt x="15239" y="15557"/>
                      <a:pt x="15239" y="14661"/>
                    </a:cubicBezTo>
                    <a:cubicBezTo>
                      <a:pt x="15239" y="13878"/>
                      <a:pt x="14842" y="13206"/>
                      <a:pt x="14312" y="12758"/>
                    </a:cubicBezTo>
                    <a:cubicBezTo>
                      <a:pt x="13649" y="12311"/>
                      <a:pt x="12854" y="12087"/>
                      <a:pt x="11794" y="12087"/>
                    </a:cubicBezTo>
                    <a:lnTo>
                      <a:pt x="5566" y="12087"/>
                    </a:lnTo>
                    <a:lnTo>
                      <a:pt x="5566" y="17347"/>
                    </a:ln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06" name="Freeform: Shape 17"/>
              <p:cNvSpPr/>
              <p:nvPr/>
            </p:nvSpPr>
            <p:spPr>
              <a:xfrm>
                <a:off x="827834" y="9471"/>
                <a:ext cx="372291" cy="414096"/>
              </a:xfrm>
              <a:custGeom>
                <a:avLst/>
                <a:gdLst/>
                <a:ahLst/>
                <a:cxnLst>
                  <a:cxn ang="0">
                    <a:pos x="wd2" y="hd2"/>
                  </a:cxn>
                  <a:cxn ang="5400000">
                    <a:pos x="wd2" y="hd2"/>
                  </a:cxn>
                  <a:cxn ang="10800000">
                    <a:pos x="wd2" y="hd2"/>
                  </a:cxn>
                  <a:cxn ang="16200000">
                    <a:pos x="wd2" y="hd2"/>
                  </a:cxn>
                </a:cxnLst>
                <a:rect l="0" t="0" r="r" b="b"/>
                <a:pathLst>
                  <a:path w="21600" h="21600" extrusionOk="0">
                    <a:moveTo>
                      <a:pt x="7534" y="0"/>
                    </a:moveTo>
                    <a:cubicBezTo>
                      <a:pt x="7127" y="150"/>
                      <a:pt x="6737" y="319"/>
                      <a:pt x="6365" y="507"/>
                    </a:cubicBezTo>
                    <a:cubicBezTo>
                      <a:pt x="4243" y="1405"/>
                      <a:pt x="2621" y="2751"/>
                      <a:pt x="1622" y="4434"/>
                    </a:cubicBezTo>
                    <a:cubicBezTo>
                      <a:pt x="499" y="6117"/>
                      <a:pt x="0" y="8137"/>
                      <a:pt x="0" y="10381"/>
                    </a:cubicBezTo>
                    <a:cubicBezTo>
                      <a:pt x="0" y="12512"/>
                      <a:pt x="499" y="14532"/>
                      <a:pt x="1622" y="16215"/>
                    </a:cubicBezTo>
                    <a:cubicBezTo>
                      <a:pt x="2621" y="17898"/>
                      <a:pt x="4243" y="19244"/>
                      <a:pt x="6365" y="20254"/>
                    </a:cubicBezTo>
                    <a:cubicBezTo>
                      <a:pt x="8361" y="21151"/>
                      <a:pt x="10857" y="21600"/>
                      <a:pt x="13852" y="21600"/>
                    </a:cubicBezTo>
                    <a:cubicBezTo>
                      <a:pt x="15974" y="21600"/>
                      <a:pt x="17970" y="21376"/>
                      <a:pt x="19842" y="20703"/>
                    </a:cubicBezTo>
                    <a:cubicBezTo>
                      <a:pt x="20462" y="20464"/>
                      <a:pt x="21049" y="20195"/>
                      <a:pt x="21600" y="19900"/>
                    </a:cubicBezTo>
                    <a:cubicBezTo>
                      <a:pt x="19617" y="19611"/>
                      <a:pt x="18134" y="18040"/>
                      <a:pt x="18142" y="16233"/>
                    </a:cubicBezTo>
                    <a:cubicBezTo>
                      <a:pt x="18084" y="16264"/>
                      <a:pt x="18030" y="16297"/>
                      <a:pt x="17971" y="16327"/>
                    </a:cubicBezTo>
                    <a:cubicBezTo>
                      <a:pt x="16723" y="16888"/>
                      <a:pt x="15350" y="17112"/>
                      <a:pt x="13852" y="17112"/>
                    </a:cubicBezTo>
                    <a:cubicBezTo>
                      <a:pt x="12230" y="17112"/>
                      <a:pt x="10857" y="16888"/>
                      <a:pt x="9609" y="16327"/>
                    </a:cubicBezTo>
                    <a:cubicBezTo>
                      <a:pt x="8486" y="15766"/>
                      <a:pt x="7488" y="14981"/>
                      <a:pt x="6864" y="13971"/>
                    </a:cubicBezTo>
                    <a:cubicBezTo>
                      <a:pt x="6240" y="12961"/>
                      <a:pt x="5990" y="11727"/>
                      <a:pt x="5990" y="10381"/>
                    </a:cubicBezTo>
                    <a:cubicBezTo>
                      <a:pt x="5990" y="8922"/>
                      <a:pt x="6240" y="7800"/>
                      <a:pt x="6864" y="6790"/>
                    </a:cubicBezTo>
                    <a:cubicBezTo>
                      <a:pt x="7131" y="6310"/>
                      <a:pt x="7469" y="5895"/>
                      <a:pt x="7854" y="5530"/>
                    </a:cubicBezTo>
                    <a:cubicBezTo>
                      <a:pt x="6607" y="3984"/>
                      <a:pt x="6296" y="1835"/>
                      <a:pt x="7534" y="0"/>
                    </a:cubicBez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grpSp>
        <p:sp>
          <p:nvSpPr>
            <p:cNvPr id="208" name="Freeform: Shape 12"/>
            <p:cNvSpPr/>
            <p:nvPr/>
          </p:nvSpPr>
          <p:spPr>
            <a:xfrm rot="10800000" flipH="1">
              <a:off x="1428375" y="-1"/>
              <a:ext cx="148722" cy="148722"/>
            </a:xfrm>
            <a:prstGeom prst="ellipse">
              <a:avLst/>
            </a:prstGeom>
            <a:solidFill>
              <a:srgbClr val="F30071"/>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09" name="Freeform: Shape 13"/>
            <p:cNvSpPr/>
            <p:nvPr/>
          </p:nvSpPr>
          <p:spPr>
            <a:xfrm rot="10800000" flipH="1">
              <a:off x="1149251" y="50329"/>
              <a:ext cx="398068" cy="632662"/>
            </a:xfrm>
            <a:custGeom>
              <a:avLst/>
              <a:gdLst/>
              <a:ahLst/>
              <a:cxnLst>
                <a:cxn ang="0">
                  <a:pos x="wd2" y="hd2"/>
                </a:cxn>
                <a:cxn ang="5400000">
                  <a:pos x="wd2" y="hd2"/>
                </a:cxn>
                <a:cxn ang="10800000">
                  <a:pos x="wd2" y="hd2"/>
                </a:cxn>
                <a:cxn ang="16200000">
                  <a:pos x="wd2" y="hd2"/>
                </a:cxn>
              </a:cxnLst>
              <a:rect l="0" t="0" r="r" b="b"/>
              <a:pathLst>
                <a:path w="21025" h="21386" extrusionOk="0">
                  <a:moveTo>
                    <a:pt x="20354" y="10967"/>
                  </a:moveTo>
                  <a:cubicBezTo>
                    <a:pt x="19877" y="11280"/>
                    <a:pt x="19210" y="11446"/>
                    <a:pt x="18528" y="11422"/>
                  </a:cubicBezTo>
                  <a:lnTo>
                    <a:pt x="13056" y="11235"/>
                  </a:lnTo>
                  <a:lnTo>
                    <a:pt x="17595" y="14544"/>
                  </a:lnTo>
                  <a:cubicBezTo>
                    <a:pt x="18242" y="15015"/>
                    <a:pt x="18427" y="15643"/>
                    <a:pt x="18177" y="16205"/>
                  </a:cubicBezTo>
                  <a:cubicBezTo>
                    <a:pt x="18045" y="16590"/>
                    <a:pt x="17681" y="16940"/>
                    <a:pt x="17122" y="17163"/>
                  </a:cubicBezTo>
                  <a:cubicBezTo>
                    <a:pt x="17105" y="17171"/>
                    <a:pt x="6270" y="21199"/>
                    <a:pt x="6270" y="21199"/>
                  </a:cubicBezTo>
                  <a:cubicBezTo>
                    <a:pt x="6221" y="21217"/>
                    <a:pt x="6171" y="21234"/>
                    <a:pt x="6121" y="21250"/>
                  </a:cubicBezTo>
                  <a:cubicBezTo>
                    <a:pt x="5006" y="21600"/>
                    <a:pt x="3658" y="21244"/>
                    <a:pt x="3166" y="20515"/>
                  </a:cubicBezTo>
                  <a:lnTo>
                    <a:pt x="533" y="16611"/>
                  </a:lnTo>
                  <a:cubicBezTo>
                    <a:pt x="533" y="16611"/>
                    <a:pt x="-527" y="15097"/>
                    <a:pt x="343" y="14473"/>
                  </a:cubicBezTo>
                  <a:cubicBezTo>
                    <a:pt x="376" y="14449"/>
                    <a:pt x="409" y="14426"/>
                    <a:pt x="444" y="14404"/>
                  </a:cubicBezTo>
                  <a:cubicBezTo>
                    <a:pt x="1556" y="13699"/>
                    <a:pt x="3448" y="13982"/>
                    <a:pt x="4040" y="14910"/>
                  </a:cubicBezTo>
                  <a:lnTo>
                    <a:pt x="5905" y="17833"/>
                  </a:lnTo>
                  <a:lnTo>
                    <a:pt x="8694" y="16796"/>
                  </a:lnTo>
                  <a:lnTo>
                    <a:pt x="5886" y="13864"/>
                  </a:lnTo>
                  <a:lnTo>
                    <a:pt x="3713" y="11596"/>
                  </a:lnTo>
                  <a:cubicBezTo>
                    <a:pt x="2160" y="9974"/>
                    <a:pt x="4088" y="7902"/>
                    <a:pt x="7056" y="8004"/>
                  </a:cubicBezTo>
                  <a:lnTo>
                    <a:pt x="14409" y="8242"/>
                  </a:lnTo>
                  <a:lnTo>
                    <a:pt x="16081" y="8302"/>
                  </a:lnTo>
                  <a:lnTo>
                    <a:pt x="13566" y="1637"/>
                  </a:lnTo>
                  <a:cubicBezTo>
                    <a:pt x="13460" y="804"/>
                    <a:pt x="14430" y="73"/>
                    <a:pt x="15732" y="5"/>
                  </a:cubicBezTo>
                  <a:cubicBezTo>
                    <a:pt x="15797" y="2"/>
                    <a:pt x="15862" y="0"/>
                    <a:pt x="15927" y="0"/>
                  </a:cubicBezTo>
                  <a:cubicBezTo>
                    <a:pt x="17146" y="0"/>
                    <a:pt x="18182" y="600"/>
                    <a:pt x="18282" y="1391"/>
                  </a:cubicBezTo>
                  <a:lnTo>
                    <a:pt x="21017" y="9787"/>
                  </a:lnTo>
                  <a:cubicBezTo>
                    <a:pt x="21073" y="10223"/>
                    <a:pt x="20831" y="10653"/>
                    <a:pt x="20354" y="10967"/>
                  </a:cubicBezTo>
                </a:path>
              </a:pathLst>
            </a:cu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grpSp>
      <p:grpSp>
        <p:nvGrpSpPr>
          <p:cNvPr id="214" name="Group 4"/>
          <p:cNvGrpSpPr/>
          <p:nvPr/>
        </p:nvGrpSpPr>
        <p:grpSpPr>
          <a:xfrm>
            <a:off x="22377401" y="12303125"/>
            <a:ext cx="584201" cy="695326"/>
            <a:chOff x="0" y="0"/>
            <a:chExt cx="584200" cy="695324"/>
          </a:xfrm>
        </p:grpSpPr>
        <p:sp>
          <p:nvSpPr>
            <p:cNvPr id="211" name="Freeform 5"/>
            <p:cNvSpPr/>
            <p:nvPr/>
          </p:nvSpPr>
          <p:spPr>
            <a:xfrm>
              <a:off x="0" y="320674"/>
              <a:ext cx="139701" cy="139701"/>
            </a:xfrm>
            <a:prstGeom prst="rect">
              <a:avLst/>
            </a:prstGeom>
            <a:solidFill>
              <a:srgbClr val="F30071"/>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endParaRPr/>
            </a:p>
          </p:txBody>
        </p:sp>
        <p:sp>
          <p:nvSpPr>
            <p:cNvPr id="212" name="Freeform 6"/>
            <p:cNvSpPr/>
            <p:nvPr/>
          </p:nvSpPr>
          <p:spPr>
            <a:xfrm>
              <a:off x="0" y="0"/>
              <a:ext cx="584200" cy="69532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7346"/>
                  </a:lnTo>
                  <a:lnTo>
                    <a:pt x="1553" y="7346"/>
                  </a:lnTo>
                  <a:lnTo>
                    <a:pt x="1553" y="7127"/>
                  </a:lnTo>
                  <a:cubicBezTo>
                    <a:pt x="1553" y="3680"/>
                    <a:pt x="3859" y="1510"/>
                    <a:pt x="8241" y="1510"/>
                  </a:cubicBezTo>
                  <a:lnTo>
                    <a:pt x="8486" y="1510"/>
                  </a:lnTo>
                  <a:lnTo>
                    <a:pt x="8486" y="17055"/>
                  </a:lnTo>
                  <a:cubicBezTo>
                    <a:pt x="8486" y="19224"/>
                    <a:pt x="7456" y="20090"/>
                    <a:pt x="4889" y="20090"/>
                  </a:cubicBezTo>
                  <a:lnTo>
                    <a:pt x="4121" y="20090"/>
                  </a:lnTo>
                  <a:lnTo>
                    <a:pt x="4121" y="21600"/>
                  </a:lnTo>
                  <a:lnTo>
                    <a:pt x="17496" y="21600"/>
                  </a:lnTo>
                  <a:lnTo>
                    <a:pt x="17496" y="20090"/>
                  </a:lnTo>
                  <a:lnTo>
                    <a:pt x="16711" y="20090"/>
                  </a:lnTo>
                  <a:cubicBezTo>
                    <a:pt x="14144" y="20090"/>
                    <a:pt x="13114" y="19224"/>
                    <a:pt x="13114" y="17055"/>
                  </a:cubicBezTo>
                  <a:lnTo>
                    <a:pt x="13114" y="1510"/>
                  </a:lnTo>
                  <a:lnTo>
                    <a:pt x="13375" y="1510"/>
                  </a:lnTo>
                  <a:cubicBezTo>
                    <a:pt x="17741" y="1510"/>
                    <a:pt x="20063" y="3680"/>
                    <a:pt x="20063" y="7127"/>
                  </a:cubicBezTo>
                  <a:lnTo>
                    <a:pt x="20063" y="7346"/>
                  </a:lnTo>
                  <a:lnTo>
                    <a:pt x="21600" y="7346"/>
                  </a:lnTo>
                  <a:lnTo>
                    <a:pt x="21600" y="0"/>
                  </a:lnTo>
                  <a:lnTo>
                    <a:pt x="0" y="0"/>
                  </a:lnTo>
                  <a:close/>
                </a:path>
              </a:pathLst>
            </a:custGeom>
            <a:solidFill>
              <a:srgbClr val="EA0A8E"/>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endParaRPr/>
            </a:p>
          </p:txBody>
        </p:sp>
        <p:sp>
          <p:nvSpPr>
            <p:cNvPr id="213" name="Freeform 7"/>
            <p:cNvSpPr/>
            <p:nvPr/>
          </p:nvSpPr>
          <p:spPr>
            <a:xfrm>
              <a:off x="447675" y="320674"/>
              <a:ext cx="136525" cy="139701"/>
            </a:xfrm>
            <a:prstGeom prst="rect">
              <a:avLst/>
            </a:prstGeom>
            <a:solidFill>
              <a:srgbClr val="F30071"/>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endParaRPr/>
            </a:p>
          </p:txBody>
        </p:sp>
      </p:grpSp>
      <p:sp>
        <p:nvSpPr>
          <p:cNvPr id="215" name="Slide Number"/>
          <p:cNvSpPr txBox="1">
            <a:spLocks noGrp="1"/>
          </p:cNvSpPr>
          <p:nvPr>
            <p:ph type="sldNum" sz="quarter" idx="2"/>
          </p:nvPr>
        </p:nvSpPr>
        <p:spPr>
          <a:xfrm>
            <a:off x="11785600" y="12344400"/>
            <a:ext cx="5689600" cy="736601"/>
          </a:xfrm>
          <a:prstGeom prst="rect">
            <a:avLst/>
          </a:prstGeom>
        </p:spPr>
        <p:txBody>
          <a:bodyPr lIns="91439" tIns="91439" rIns="91439" bIns="91439" anchor="ctr"/>
          <a:lstStyle>
            <a:lvl1pPr algn="r" defTabSz="1828800">
              <a:defRPr sz="2400">
                <a:latin typeface="TeleNeo Office"/>
                <a:ea typeface="TeleNeo Office"/>
                <a:cs typeface="TeleNeo Office"/>
                <a:sym typeface="TeleNeo Office"/>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5_Timelines_List-A">
    <p:bg>
      <p:bgPr>
        <a:solidFill>
          <a:srgbClr val="000000"/>
        </a:solidFill>
        <a:effectLst/>
      </p:bgPr>
    </p:bg>
    <p:spTree>
      <p:nvGrpSpPr>
        <p:cNvPr id="1" name=""/>
        <p:cNvGrpSpPr/>
        <p:nvPr/>
      </p:nvGrpSpPr>
      <p:grpSpPr>
        <a:xfrm>
          <a:off x="0" y="0"/>
          <a:ext cx="0" cy="0"/>
          <a:chOff x="0" y="0"/>
          <a:chExt cx="0" cy="0"/>
        </a:xfrm>
      </p:grpSpPr>
      <p:sp>
        <p:nvSpPr>
          <p:cNvPr id="222" name="Slide Number"/>
          <p:cNvSpPr txBox="1">
            <a:spLocks noGrp="1"/>
          </p:cNvSpPr>
          <p:nvPr>
            <p:ph type="sldNum" sz="quarter" idx="2"/>
          </p:nvPr>
        </p:nvSpPr>
        <p:spPr>
          <a:xfrm>
            <a:off x="460945" y="12873694"/>
            <a:ext cx="652076" cy="675641"/>
          </a:xfrm>
          <a:prstGeom prst="rect">
            <a:avLst/>
          </a:prstGeom>
        </p:spPr>
        <p:txBody>
          <a:bodyPr lIns="121920" tIns="121920" rIns="121920" bIns="121920" anchor="ctr"/>
          <a:lstStyle>
            <a:lvl1pPr defTabSz="1828800">
              <a:defRPr sz="2800" b="1">
                <a:solidFill>
                  <a:srgbClr val="E20074"/>
                </a:solidFill>
                <a:latin typeface="TeleNeo Office ExtraBold"/>
                <a:ea typeface="TeleNeo Office ExtraBold"/>
                <a:cs typeface="TeleNeo Office ExtraBold"/>
                <a:sym typeface="TeleNeo Office ExtraBold"/>
              </a:defRPr>
            </a:lvl1pPr>
          </a:lstStyle>
          <a:p>
            <a:fld id="{86CB4B4D-7CA3-9044-876B-883B54F8677D}" type="slidenum">
              <a:t>‹#›</a:t>
            </a:fld>
            <a:endParaRPr/>
          </a:p>
        </p:txBody>
      </p:sp>
      <p:sp>
        <p:nvSpPr>
          <p:cNvPr id="223" name="Body Level One…"/>
          <p:cNvSpPr txBox="1">
            <a:spLocks noGrp="1"/>
          </p:cNvSpPr>
          <p:nvPr>
            <p:ph type="body" sz="quarter" idx="1" hasCustomPrompt="1"/>
          </p:nvPr>
        </p:nvSpPr>
        <p:spPr>
          <a:xfrm>
            <a:off x="1693346" y="2689867"/>
            <a:ext cx="21089149" cy="497062"/>
          </a:xfrm>
          <a:prstGeom prst="rect">
            <a:avLst/>
          </a:prstGeom>
        </p:spPr>
        <p:txBody>
          <a:bodyPr lIns="0" tIns="0" rIns="0" bIns="0"/>
          <a:lstStyle>
            <a:lvl1pPr marL="0" indent="0" defTabSz="1828800">
              <a:lnSpc>
                <a:spcPct val="80000"/>
              </a:lnSpc>
              <a:spcBef>
                <a:spcPts val="2000"/>
              </a:spcBef>
              <a:buSzTx/>
              <a:buNone/>
              <a:defRPr sz="2400" b="1" spc="600">
                <a:solidFill>
                  <a:srgbClr val="FFFFFF"/>
                </a:solidFill>
                <a:latin typeface="TeleNeo Office ExtraBold"/>
                <a:ea typeface="TeleNeo Office ExtraBold"/>
                <a:cs typeface="TeleNeo Office ExtraBold"/>
                <a:sym typeface="TeleNeo Office ExtraBold"/>
              </a:defRPr>
            </a:lvl1pPr>
            <a:lvl2pPr marL="571500" indent="-114300" defTabSz="1828800">
              <a:lnSpc>
                <a:spcPct val="80000"/>
              </a:lnSpc>
              <a:spcBef>
                <a:spcPts val="2000"/>
              </a:spcBef>
              <a:buSzPct val="100000"/>
              <a:defRPr sz="2400" b="1" spc="600">
                <a:solidFill>
                  <a:srgbClr val="FFFFFF"/>
                </a:solidFill>
                <a:latin typeface="TeleNeo Office ExtraBold"/>
                <a:ea typeface="TeleNeo Office ExtraBold"/>
                <a:cs typeface="TeleNeo Office ExtraBold"/>
                <a:sym typeface="TeleNeo Office ExtraBold"/>
              </a:defRPr>
            </a:lvl2pPr>
            <a:lvl3pPr marL="1371600" indent="-457200" defTabSz="1828800">
              <a:lnSpc>
                <a:spcPct val="80000"/>
              </a:lnSpc>
              <a:spcBef>
                <a:spcPts val="2000"/>
              </a:spcBef>
              <a:buSzPct val="100000"/>
              <a:defRPr sz="2400" b="1" spc="600">
                <a:solidFill>
                  <a:srgbClr val="FFFFFF"/>
                </a:solidFill>
                <a:latin typeface="TeleNeo Office ExtraBold"/>
                <a:ea typeface="TeleNeo Office ExtraBold"/>
                <a:cs typeface="TeleNeo Office ExtraBold"/>
                <a:sym typeface="TeleNeo Office ExtraBold"/>
              </a:defRPr>
            </a:lvl3pPr>
            <a:lvl4pPr marL="1763485" indent="-391885" defTabSz="1828800">
              <a:lnSpc>
                <a:spcPct val="80000"/>
              </a:lnSpc>
              <a:spcBef>
                <a:spcPts val="2000"/>
              </a:spcBef>
              <a:buSzPct val="100000"/>
              <a:defRPr sz="2400" b="1" spc="600">
                <a:solidFill>
                  <a:srgbClr val="FFFFFF"/>
                </a:solidFill>
                <a:latin typeface="TeleNeo Office ExtraBold"/>
                <a:ea typeface="TeleNeo Office ExtraBold"/>
                <a:cs typeface="TeleNeo Office ExtraBold"/>
                <a:sym typeface="TeleNeo Office ExtraBold"/>
              </a:defRPr>
            </a:lvl4pPr>
            <a:lvl5pPr marL="2133600" indent="-304800" defTabSz="1828800">
              <a:lnSpc>
                <a:spcPct val="80000"/>
              </a:lnSpc>
              <a:spcBef>
                <a:spcPts val="2000"/>
              </a:spcBef>
              <a:buSzPct val="100000"/>
              <a:defRPr sz="2400" b="1" spc="600">
                <a:solidFill>
                  <a:srgbClr val="FFFFFF"/>
                </a:solidFill>
                <a:latin typeface="TeleNeo Office ExtraBold"/>
                <a:ea typeface="TeleNeo Office ExtraBold"/>
                <a:cs typeface="TeleNeo Office ExtraBold"/>
                <a:sym typeface="TeleNeo Office ExtraBold"/>
              </a:defRPr>
            </a:lvl5pPr>
          </a:lstStyle>
          <a:p>
            <a:r>
              <a:t>SUBTEXT</a:t>
            </a:r>
          </a:p>
          <a:p>
            <a:pPr lvl="1"/>
            <a:endParaRPr/>
          </a:p>
          <a:p>
            <a:pPr lvl="2"/>
            <a:endParaRPr/>
          </a:p>
          <a:p>
            <a:pPr lvl="3"/>
            <a:endParaRPr/>
          </a:p>
          <a:p>
            <a:pPr lvl="4"/>
            <a:endParaRPr/>
          </a:p>
        </p:txBody>
      </p:sp>
      <p:sp>
        <p:nvSpPr>
          <p:cNvPr id="224" name="Title Highlight"/>
          <p:cNvSpPr txBox="1">
            <a:spLocks noGrp="1"/>
          </p:cNvSpPr>
          <p:nvPr>
            <p:ph type="title" hasCustomPrompt="1"/>
          </p:nvPr>
        </p:nvSpPr>
        <p:spPr>
          <a:xfrm>
            <a:off x="1693346" y="1262470"/>
            <a:ext cx="21089149" cy="1163139"/>
          </a:xfrm>
          <a:prstGeom prst="rect">
            <a:avLst/>
          </a:prstGeom>
        </p:spPr>
        <p:txBody>
          <a:bodyPr lIns="0" tIns="0" rIns="0" bIns="0"/>
          <a:lstStyle>
            <a:lvl1pPr defTabSz="1828800">
              <a:lnSpc>
                <a:spcPct val="90000"/>
              </a:lnSpc>
              <a:defRPr sz="5600" b="0" spc="0">
                <a:solidFill>
                  <a:srgbClr val="FFFFFF"/>
                </a:solidFill>
                <a:latin typeface="TeleNeo Office ExtraBold"/>
                <a:ea typeface="TeleNeo Office ExtraBold"/>
                <a:cs typeface="TeleNeo Office ExtraBold"/>
                <a:sym typeface="TeleNeo Office ExtraBold"/>
              </a:defRPr>
            </a:lvl1pPr>
          </a:lstStyle>
          <a:p>
            <a:r>
              <a:t>Title Highlight</a:t>
            </a:r>
          </a:p>
        </p:txBody>
      </p:sp>
      <p:sp>
        <p:nvSpPr>
          <p:cNvPr id="225" name="Straight Connector 1"/>
          <p:cNvSpPr/>
          <p:nvPr/>
        </p:nvSpPr>
        <p:spPr>
          <a:xfrm>
            <a:off x="22098594" y="12028860"/>
            <a:ext cx="1" cy="1246823"/>
          </a:xfrm>
          <a:prstGeom prst="line">
            <a:avLst/>
          </a:prstGeom>
          <a:ln w="25400" cap="rnd">
            <a:solidFill>
              <a:srgbClr val="D9D9D9"/>
            </a:solidFill>
          </a:ln>
        </p:spPr>
        <p:txBody>
          <a:bodyPr tIns="91439" bIns="91439"/>
          <a:lstStyle/>
          <a:p>
            <a:pPr algn="l" defTabSz="1828800">
              <a:defRPr sz="3600">
                <a:solidFill>
                  <a:srgbClr val="000000"/>
                </a:solidFill>
                <a:latin typeface="TeleNeo Office"/>
                <a:ea typeface="TeleNeo Office"/>
                <a:cs typeface="TeleNeo Office"/>
                <a:sym typeface="TeleNeo Office"/>
              </a:defRPr>
            </a:pPr>
            <a:endParaRPr/>
          </a:p>
        </p:txBody>
      </p:sp>
      <p:grpSp>
        <p:nvGrpSpPr>
          <p:cNvPr id="236" name="Graphic 23"/>
          <p:cNvGrpSpPr/>
          <p:nvPr/>
        </p:nvGrpSpPr>
        <p:grpSpPr>
          <a:xfrm>
            <a:off x="20199287" y="12258565"/>
            <a:ext cx="1577098" cy="740468"/>
            <a:chOff x="0" y="0"/>
            <a:chExt cx="1577096" cy="740466"/>
          </a:xfrm>
        </p:grpSpPr>
        <p:sp>
          <p:nvSpPr>
            <p:cNvPr id="226" name="Freeform: Shape 3"/>
            <p:cNvSpPr/>
            <p:nvPr/>
          </p:nvSpPr>
          <p:spPr>
            <a:xfrm>
              <a:off x="0" y="598038"/>
              <a:ext cx="133229"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27" name="Freeform: Shape 4"/>
            <p:cNvSpPr/>
            <p:nvPr/>
          </p:nvSpPr>
          <p:spPr>
            <a:xfrm>
              <a:off x="0" y="452412"/>
              <a:ext cx="133229"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28" name="Freeform: Shape 5"/>
            <p:cNvSpPr/>
            <p:nvPr/>
          </p:nvSpPr>
          <p:spPr>
            <a:xfrm>
              <a:off x="145625" y="452412"/>
              <a:ext cx="133230" cy="133229"/>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29" name="Freeform: Shape 6"/>
            <p:cNvSpPr/>
            <p:nvPr/>
          </p:nvSpPr>
          <p:spPr>
            <a:xfrm>
              <a:off x="145626" y="306786"/>
              <a:ext cx="133230" cy="133230"/>
            </a:xfrm>
            <a:prstGeom prst="ellipse">
              <a:avLst/>
            </a:pr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grpSp>
          <p:nvGrpSpPr>
            <p:cNvPr id="233" name="Graphic 23"/>
            <p:cNvGrpSpPr/>
            <p:nvPr/>
          </p:nvGrpSpPr>
          <p:grpSpPr>
            <a:xfrm>
              <a:off x="239178" y="316984"/>
              <a:ext cx="1200192" cy="423483"/>
              <a:chOff x="-66" y="84"/>
              <a:chExt cx="1200190" cy="423482"/>
            </a:xfrm>
          </p:grpSpPr>
          <p:sp>
            <p:nvSpPr>
              <p:cNvPr id="230" name="Freeform: Shape 11"/>
              <p:cNvSpPr/>
              <p:nvPr/>
            </p:nvSpPr>
            <p:spPr>
              <a:xfrm rot="10800000" flipH="1">
                <a:off x="-67" y="84"/>
                <a:ext cx="430187" cy="415130"/>
              </a:xfrm>
              <a:custGeom>
                <a:avLst/>
                <a:gdLst/>
                <a:ahLst/>
                <a:cxnLst>
                  <a:cxn ang="0">
                    <a:pos x="wd2" y="hd2"/>
                  </a:cxn>
                  <a:cxn ang="5400000">
                    <a:pos x="wd2" y="hd2"/>
                  </a:cxn>
                  <a:cxn ang="10800000">
                    <a:pos x="wd2" y="hd2"/>
                  </a:cxn>
                  <a:cxn ang="16200000">
                    <a:pos x="wd2" y="hd2"/>
                  </a:cxn>
                </a:cxnLst>
                <a:rect l="0" t="0" r="r" b="b"/>
                <a:pathLst>
                  <a:path w="21600" h="21600" extrusionOk="0">
                    <a:moveTo>
                      <a:pt x="8532" y="21600"/>
                    </a:moveTo>
                    <a:lnTo>
                      <a:pt x="0" y="0"/>
                    </a:lnTo>
                    <a:lnTo>
                      <a:pt x="4968" y="0"/>
                    </a:lnTo>
                    <a:lnTo>
                      <a:pt x="6509" y="4141"/>
                    </a:lnTo>
                    <a:lnTo>
                      <a:pt x="15199" y="4141"/>
                    </a:lnTo>
                    <a:lnTo>
                      <a:pt x="16740" y="0"/>
                    </a:lnTo>
                    <a:lnTo>
                      <a:pt x="21600" y="0"/>
                    </a:lnTo>
                    <a:lnTo>
                      <a:pt x="13176" y="21600"/>
                    </a:lnTo>
                    <a:lnTo>
                      <a:pt x="8532" y="21600"/>
                    </a:lnTo>
                    <a:close/>
                    <a:moveTo>
                      <a:pt x="10800" y="15669"/>
                    </a:moveTo>
                    <a:lnTo>
                      <a:pt x="10908" y="15669"/>
                    </a:lnTo>
                    <a:lnTo>
                      <a:pt x="13657" y="8282"/>
                    </a:lnTo>
                    <a:lnTo>
                      <a:pt x="8050" y="8282"/>
                    </a:lnTo>
                    <a:lnTo>
                      <a:pt x="10800" y="15669"/>
                    </a:ln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31" name="Freeform: Shape 12"/>
              <p:cNvSpPr/>
              <p:nvPr/>
            </p:nvSpPr>
            <p:spPr>
              <a:xfrm rot="10800000" flipH="1">
                <a:off x="452207" y="84"/>
                <a:ext cx="350605" cy="41513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5566" y="0"/>
                    </a:lnTo>
                    <a:lnTo>
                      <a:pt x="5566" y="7834"/>
                    </a:lnTo>
                    <a:lnTo>
                      <a:pt x="8934" y="7834"/>
                    </a:lnTo>
                    <a:lnTo>
                      <a:pt x="14974" y="0"/>
                    </a:lnTo>
                    <a:lnTo>
                      <a:pt x="21600" y="0"/>
                    </a:lnTo>
                    <a:lnTo>
                      <a:pt x="15214" y="8138"/>
                    </a:lnTo>
                    <a:cubicBezTo>
                      <a:pt x="16522" y="8422"/>
                      <a:pt x="17628" y="8909"/>
                      <a:pt x="18552" y="9625"/>
                    </a:cubicBezTo>
                    <a:cubicBezTo>
                      <a:pt x="20275" y="10856"/>
                      <a:pt x="21070" y="12535"/>
                      <a:pt x="21070" y="14661"/>
                    </a:cubicBezTo>
                    <a:cubicBezTo>
                      <a:pt x="21070" y="16788"/>
                      <a:pt x="20275" y="18466"/>
                      <a:pt x="18552" y="19698"/>
                    </a:cubicBezTo>
                    <a:cubicBezTo>
                      <a:pt x="16962" y="20929"/>
                      <a:pt x="14842" y="21600"/>
                      <a:pt x="12059" y="21600"/>
                    </a:cubicBezTo>
                    <a:lnTo>
                      <a:pt x="0" y="21600"/>
                    </a:lnTo>
                    <a:close/>
                    <a:moveTo>
                      <a:pt x="5566" y="17347"/>
                    </a:moveTo>
                    <a:lnTo>
                      <a:pt x="11794" y="17347"/>
                    </a:lnTo>
                    <a:cubicBezTo>
                      <a:pt x="12854" y="17347"/>
                      <a:pt x="13649" y="17123"/>
                      <a:pt x="14312" y="16676"/>
                    </a:cubicBezTo>
                    <a:cubicBezTo>
                      <a:pt x="14842" y="16228"/>
                      <a:pt x="15239" y="15557"/>
                      <a:pt x="15239" y="14661"/>
                    </a:cubicBezTo>
                    <a:cubicBezTo>
                      <a:pt x="15239" y="13878"/>
                      <a:pt x="14842" y="13206"/>
                      <a:pt x="14312" y="12758"/>
                    </a:cubicBezTo>
                    <a:cubicBezTo>
                      <a:pt x="13649" y="12311"/>
                      <a:pt x="12854" y="12087"/>
                      <a:pt x="11794" y="12087"/>
                    </a:cubicBezTo>
                    <a:lnTo>
                      <a:pt x="5566" y="12087"/>
                    </a:lnTo>
                    <a:lnTo>
                      <a:pt x="5566" y="17347"/>
                    </a:ln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32" name="Freeform: Shape 13"/>
              <p:cNvSpPr/>
              <p:nvPr/>
            </p:nvSpPr>
            <p:spPr>
              <a:xfrm>
                <a:off x="827834" y="9471"/>
                <a:ext cx="372291" cy="414096"/>
              </a:xfrm>
              <a:custGeom>
                <a:avLst/>
                <a:gdLst/>
                <a:ahLst/>
                <a:cxnLst>
                  <a:cxn ang="0">
                    <a:pos x="wd2" y="hd2"/>
                  </a:cxn>
                  <a:cxn ang="5400000">
                    <a:pos x="wd2" y="hd2"/>
                  </a:cxn>
                  <a:cxn ang="10800000">
                    <a:pos x="wd2" y="hd2"/>
                  </a:cxn>
                  <a:cxn ang="16200000">
                    <a:pos x="wd2" y="hd2"/>
                  </a:cxn>
                </a:cxnLst>
                <a:rect l="0" t="0" r="r" b="b"/>
                <a:pathLst>
                  <a:path w="21600" h="21600" extrusionOk="0">
                    <a:moveTo>
                      <a:pt x="7534" y="0"/>
                    </a:moveTo>
                    <a:cubicBezTo>
                      <a:pt x="7127" y="150"/>
                      <a:pt x="6737" y="319"/>
                      <a:pt x="6365" y="507"/>
                    </a:cubicBezTo>
                    <a:cubicBezTo>
                      <a:pt x="4243" y="1405"/>
                      <a:pt x="2621" y="2751"/>
                      <a:pt x="1622" y="4434"/>
                    </a:cubicBezTo>
                    <a:cubicBezTo>
                      <a:pt x="499" y="6117"/>
                      <a:pt x="0" y="8137"/>
                      <a:pt x="0" y="10381"/>
                    </a:cubicBezTo>
                    <a:cubicBezTo>
                      <a:pt x="0" y="12512"/>
                      <a:pt x="499" y="14532"/>
                      <a:pt x="1622" y="16215"/>
                    </a:cubicBezTo>
                    <a:cubicBezTo>
                      <a:pt x="2621" y="17898"/>
                      <a:pt x="4243" y="19244"/>
                      <a:pt x="6365" y="20254"/>
                    </a:cubicBezTo>
                    <a:cubicBezTo>
                      <a:pt x="8361" y="21151"/>
                      <a:pt x="10857" y="21600"/>
                      <a:pt x="13852" y="21600"/>
                    </a:cubicBezTo>
                    <a:cubicBezTo>
                      <a:pt x="15974" y="21600"/>
                      <a:pt x="17970" y="21376"/>
                      <a:pt x="19842" y="20703"/>
                    </a:cubicBezTo>
                    <a:cubicBezTo>
                      <a:pt x="20462" y="20464"/>
                      <a:pt x="21049" y="20195"/>
                      <a:pt x="21600" y="19900"/>
                    </a:cubicBezTo>
                    <a:cubicBezTo>
                      <a:pt x="19617" y="19611"/>
                      <a:pt x="18134" y="18040"/>
                      <a:pt x="18142" y="16233"/>
                    </a:cubicBezTo>
                    <a:cubicBezTo>
                      <a:pt x="18084" y="16264"/>
                      <a:pt x="18030" y="16297"/>
                      <a:pt x="17971" y="16327"/>
                    </a:cubicBezTo>
                    <a:cubicBezTo>
                      <a:pt x="16723" y="16888"/>
                      <a:pt x="15350" y="17112"/>
                      <a:pt x="13852" y="17112"/>
                    </a:cubicBezTo>
                    <a:cubicBezTo>
                      <a:pt x="12230" y="17112"/>
                      <a:pt x="10857" y="16888"/>
                      <a:pt x="9609" y="16327"/>
                    </a:cubicBezTo>
                    <a:cubicBezTo>
                      <a:pt x="8486" y="15766"/>
                      <a:pt x="7488" y="14981"/>
                      <a:pt x="6864" y="13971"/>
                    </a:cubicBezTo>
                    <a:cubicBezTo>
                      <a:pt x="6240" y="12961"/>
                      <a:pt x="5990" y="11727"/>
                      <a:pt x="5990" y="10381"/>
                    </a:cubicBezTo>
                    <a:cubicBezTo>
                      <a:pt x="5990" y="8922"/>
                      <a:pt x="6240" y="7800"/>
                      <a:pt x="6864" y="6790"/>
                    </a:cubicBezTo>
                    <a:cubicBezTo>
                      <a:pt x="7131" y="6310"/>
                      <a:pt x="7469" y="5895"/>
                      <a:pt x="7854" y="5530"/>
                    </a:cubicBezTo>
                    <a:cubicBezTo>
                      <a:pt x="6607" y="3984"/>
                      <a:pt x="6296" y="1835"/>
                      <a:pt x="7534" y="0"/>
                    </a:cubicBezTo>
                    <a:close/>
                  </a:path>
                </a:pathLst>
              </a:custGeom>
              <a:solidFill>
                <a:srgbClr val="FFFFFF"/>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grpSp>
        <p:sp>
          <p:nvSpPr>
            <p:cNvPr id="234" name="Freeform: Shape 8"/>
            <p:cNvSpPr/>
            <p:nvPr/>
          </p:nvSpPr>
          <p:spPr>
            <a:xfrm rot="10800000" flipH="1">
              <a:off x="1428375" y="-1"/>
              <a:ext cx="148722" cy="148722"/>
            </a:xfrm>
            <a:prstGeom prst="ellipse">
              <a:avLst/>
            </a:prstGeom>
            <a:solidFill>
              <a:srgbClr val="F30071"/>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sp>
          <p:nvSpPr>
            <p:cNvPr id="235" name="Freeform: Shape 10"/>
            <p:cNvSpPr/>
            <p:nvPr/>
          </p:nvSpPr>
          <p:spPr>
            <a:xfrm rot="10800000" flipH="1">
              <a:off x="1149251" y="50329"/>
              <a:ext cx="398068" cy="632662"/>
            </a:xfrm>
            <a:custGeom>
              <a:avLst/>
              <a:gdLst/>
              <a:ahLst/>
              <a:cxnLst>
                <a:cxn ang="0">
                  <a:pos x="wd2" y="hd2"/>
                </a:cxn>
                <a:cxn ang="5400000">
                  <a:pos x="wd2" y="hd2"/>
                </a:cxn>
                <a:cxn ang="10800000">
                  <a:pos x="wd2" y="hd2"/>
                </a:cxn>
                <a:cxn ang="16200000">
                  <a:pos x="wd2" y="hd2"/>
                </a:cxn>
              </a:cxnLst>
              <a:rect l="0" t="0" r="r" b="b"/>
              <a:pathLst>
                <a:path w="21025" h="21386" extrusionOk="0">
                  <a:moveTo>
                    <a:pt x="20354" y="10967"/>
                  </a:moveTo>
                  <a:cubicBezTo>
                    <a:pt x="19877" y="11280"/>
                    <a:pt x="19210" y="11446"/>
                    <a:pt x="18528" y="11422"/>
                  </a:cubicBezTo>
                  <a:lnTo>
                    <a:pt x="13056" y="11235"/>
                  </a:lnTo>
                  <a:lnTo>
                    <a:pt x="17595" y="14544"/>
                  </a:lnTo>
                  <a:cubicBezTo>
                    <a:pt x="18242" y="15015"/>
                    <a:pt x="18427" y="15643"/>
                    <a:pt x="18177" y="16205"/>
                  </a:cubicBezTo>
                  <a:cubicBezTo>
                    <a:pt x="18045" y="16590"/>
                    <a:pt x="17681" y="16940"/>
                    <a:pt x="17122" y="17163"/>
                  </a:cubicBezTo>
                  <a:cubicBezTo>
                    <a:pt x="17105" y="17171"/>
                    <a:pt x="6270" y="21199"/>
                    <a:pt x="6270" y="21199"/>
                  </a:cubicBezTo>
                  <a:cubicBezTo>
                    <a:pt x="6221" y="21217"/>
                    <a:pt x="6171" y="21234"/>
                    <a:pt x="6121" y="21250"/>
                  </a:cubicBezTo>
                  <a:cubicBezTo>
                    <a:pt x="5006" y="21600"/>
                    <a:pt x="3658" y="21244"/>
                    <a:pt x="3166" y="20515"/>
                  </a:cubicBezTo>
                  <a:lnTo>
                    <a:pt x="533" y="16611"/>
                  </a:lnTo>
                  <a:cubicBezTo>
                    <a:pt x="533" y="16611"/>
                    <a:pt x="-527" y="15097"/>
                    <a:pt x="343" y="14473"/>
                  </a:cubicBezTo>
                  <a:cubicBezTo>
                    <a:pt x="376" y="14449"/>
                    <a:pt x="409" y="14426"/>
                    <a:pt x="444" y="14404"/>
                  </a:cubicBezTo>
                  <a:cubicBezTo>
                    <a:pt x="1556" y="13699"/>
                    <a:pt x="3448" y="13982"/>
                    <a:pt x="4040" y="14910"/>
                  </a:cubicBezTo>
                  <a:lnTo>
                    <a:pt x="5905" y="17833"/>
                  </a:lnTo>
                  <a:lnTo>
                    <a:pt x="8694" y="16796"/>
                  </a:lnTo>
                  <a:lnTo>
                    <a:pt x="5886" y="13864"/>
                  </a:lnTo>
                  <a:lnTo>
                    <a:pt x="3713" y="11596"/>
                  </a:lnTo>
                  <a:cubicBezTo>
                    <a:pt x="2160" y="9974"/>
                    <a:pt x="4088" y="7902"/>
                    <a:pt x="7056" y="8004"/>
                  </a:cubicBezTo>
                  <a:lnTo>
                    <a:pt x="14409" y="8242"/>
                  </a:lnTo>
                  <a:lnTo>
                    <a:pt x="16081" y="8302"/>
                  </a:lnTo>
                  <a:lnTo>
                    <a:pt x="13566" y="1637"/>
                  </a:lnTo>
                  <a:cubicBezTo>
                    <a:pt x="13460" y="804"/>
                    <a:pt x="14430" y="73"/>
                    <a:pt x="15732" y="5"/>
                  </a:cubicBezTo>
                  <a:cubicBezTo>
                    <a:pt x="15797" y="2"/>
                    <a:pt x="15862" y="0"/>
                    <a:pt x="15927" y="0"/>
                  </a:cubicBezTo>
                  <a:cubicBezTo>
                    <a:pt x="17146" y="0"/>
                    <a:pt x="18182" y="600"/>
                    <a:pt x="18282" y="1391"/>
                  </a:cubicBezTo>
                  <a:lnTo>
                    <a:pt x="21017" y="9787"/>
                  </a:lnTo>
                  <a:cubicBezTo>
                    <a:pt x="21073" y="10223"/>
                    <a:pt x="20831" y="10653"/>
                    <a:pt x="20354" y="10967"/>
                  </a:cubicBezTo>
                </a:path>
              </a:pathLst>
            </a:custGeom>
            <a:solidFill>
              <a:srgbClr val="EA0A8E"/>
            </a:solidFill>
            <a:ln w="12700" cap="flat">
              <a:noFill/>
              <a:miter lim="400000"/>
            </a:ln>
            <a:effectLst/>
          </p:spPr>
          <p:txBody>
            <a:bodyPr wrap="square" lIns="91439" tIns="91439" rIns="91439" bIns="91439" numCol="1" anchor="ctr">
              <a:noAutofit/>
            </a:bodyPr>
            <a:lstStyle/>
            <a:p>
              <a:pPr algn="l" defTabSz="1828800">
                <a:defRPr sz="3600">
                  <a:solidFill>
                    <a:srgbClr val="000000"/>
                  </a:solidFill>
                  <a:latin typeface="TeleNeo Office"/>
                  <a:ea typeface="TeleNeo Office"/>
                  <a:cs typeface="TeleNeo Office"/>
                  <a:sym typeface="TeleNeo Office"/>
                </a:defRPr>
              </a:pPr>
              <a:endParaRPr/>
            </a:p>
          </p:txBody>
        </p:sp>
      </p:grpSp>
      <p:grpSp>
        <p:nvGrpSpPr>
          <p:cNvPr id="240" name="Group 4"/>
          <p:cNvGrpSpPr/>
          <p:nvPr/>
        </p:nvGrpSpPr>
        <p:grpSpPr>
          <a:xfrm>
            <a:off x="22377401" y="12303125"/>
            <a:ext cx="584201" cy="695326"/>
            <a:chOff x="0" y="0"/>
            <a:chExt cx="584200" cy="695324"/>
          </a:xfrm>
        </p:grpSpPr>
        <p:sp>
          <p:nvSpPr>
            <p:cNvPr id="237" name="Freeform 5"/>
            <p:cNvSpPr/>
            <p:nvPr/>
          </p:nvSpPr>
          <p:spPr>
            <a:xfrm>
              <a:off x="0" y="320674"/>
              <a:ext cx="139701" cy="139701"/>
            </a:xfrm>
            <a:prstGeom prst="rect">
              <a:avLst/>
            </a:prstGeom>
            <a:solidFill>
              <a:srgbClr val="F30071"/>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endParaRPr/>
            </a:p>
          </p:txBody>
        </p:sp>
        <p:sp>
          <p:nvSpPr>
            <p:cNvPr id="238" name="Freeform 6"/>
            <p:cNvSpPr/>
            <p:nvPr/>
          </p:nvSpPr>
          <p:spPr>
            <a:xfrm>
              <a:off x="0" y="0"/>
              <a:ext cx="584200" cy="69532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7346"/>
                  </a:lnTo>
                  <a:lnTo>
                    <a:pt x="1553" y="7346"/>
                  </a:lnTo>
                  <a:lnTo>
                    <a:pt x="1553" y="7127"/>
                  </a:lnTo>
                  <a:cubicBezTo>
                    <a:pt x="1553" y="3680"/>
                    <a:pt x="3859" y="1510"/>
                    <a:pt x="8241" y="1510"/>
                  </a:cubicBezTo>
                  <a:lnTo>
                    <a:pt x="8486" y="1510"/>
                  </a:lnTo>
                  <a:lnTo>
                    <a:pt x="8486" y="17055"/>
                  </a:lnTo>
                  <a:cubicBezTo>
                    <a:pt x="8486" y="19224"/>
                    <a:pt x="7456" y="20090"/>
                    <a:pt x="4889" y="20090"/>
                  </a:cubicBezTo>
                  <a:lnTo>
                    <a:pt x="4121" y="20090"/>
                  </a:lnTo>
                  <a:lnTo>
                    <a:pt x="4121" y="21600"/>
                  </a:lnTo>
                  <a:lnTo>
                    <a:pt x="17496" y="21600"/>
                  </a:lnTo>
                  <a:lnTo>
                    <a:pt x="17496" y="20090"/>
                  </a:lnTo>
                  <a:lnTo>
                    <a:pt x="16711" y="20090"/>
                  </a:lnTo>
                  <a:cubicBezTo>
                    <a:pt x="14144" y="20090"/>
                    <a:pt x="13114" y="19224"/>
                    <a:pt x="13114" y="17055"/>
                  </a:cubicBezTo>
                  <a:lnTo>
                    <a:pt x="13114" y="1510"/>
                  </a:lnTo>
                  <a:lnTo>
                    <a:pt x="13375" y="1510"/>
                  </a:lnTo>
                  <a:cubicBezTo>
                    <a:pt x="17741" y="1510"/>
                    <a:pt x="20063" y="3680"/>
                    <a:pt x="20063" y="7127"/>
                  </a:cubicBezTo>
                  <a:lnTo>
                    <a:pt x="20063" y="7346"/>
                  </a:lnTo>
                  <a:lnTo>
                    <a:pt x="21600" y="7346"/>
                  </a:lnTo>
                  <a:lnTo>
                    <a:pt x="21600" y="0"/>
                  </a:lnTo>
                  <a:lnTo>
                    <a:pt x="0" y="0"/>
                  </a:lnTo>
                  <a:close/>
                </a:path>
              </a:pathLst>
            </a:custGeom>
            <a:solidFill>
              <a:srgbClr val="EA0A8E"/>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endParaRPr/>
            </a:p>
          </p:txBody>
        </p:sp>
        <p:sp>
          <p:nvSpPr>
            <p:cNvPr id="239" name="Freeform 7"/>
            <p:cNvSpPr/>
            <p:nvPr/>
          </p:nvSpPr>
          <p:spPr>
            <a:xfrm>
              <a:off x="447675" y="320674"/>
              <a:ext cx="136525" cy="139701"/>
            </a:xfrm>
            <a:prstGeom prst="rect">
              <a:avLst/>
            </a:prstGeom>
            <a:solidFill>
              <a:srgbClr val="F30071"/>
            </a:solidFill>
            <a:ln w="12700" cap="flat">
              <a:noFill/>
              <a:miter lim="400000"/>
            </a:ln>
            <a:effectLst/>
          </p:spPr>
          <p:txBody>
            <a:bodyPr wrap="square" lIns="91439" tIns="91439" rIns="91439" bIns="91439" numCol="1" anchor="t">
              <a:noAutofit/>
            </a:bodyPr>
            <a:lstStyle/>
            <a:p>
              <a:pPr algn="l" defTabSz="1828800">
                <a:defRPr sz="3600">
                  <a:solidFill>
                    <a:srgbClr val="EA0A8E"/>
                  </a:solidFill>
                  <a:latin typeface="TeleNeo Office"/>
                  <a:ea typeface="TeleNeo Office"/>
                  <a:cs typeface="TeleNeo Office"/>
                  <a:sym typeface="TeleNeo Office"/>
                </a:defRPr>
              </a:pPr>
              <a:endParaRPr/>
            </a:p>
          </p:txBody>
        </p:sp>
      </p:gr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1_Cover-Pages_Photo-Background">
    <p:bg>
      <p:bgPr>
        <a:solidFill>
          <a:srgbClr val="E20074"/>
        </a:solidFill>
        <a:effectLst/>
      </p:bgPr>
    </p:bg>
    <p:spTree>
      <p:nvGrpSpPr>
        <p:cNvPr id="1" name=""/>
        <p:cNvGrpSpPr/>
        <p:nvPr/>
      </p:nvGrpSpPr>
      <p:grpSpPr>
        <a:xfrm>
          <a:off x="0" y="0"/>
          <a:ext cx="0" cy="0"/>
          <a:chOff x="0" y="0"/>
          <a:chExt cx="0" cy="0"/>
        </a:xfrm>
      </p:grpSpPr>
      <p:pic>
        <p:nvPicPr>
          <p:cNvPr id="247" name="Picture 2" descr="Picture 2"/>
          <p:cNvPicPr>
            <a:picLocks noChangeAspect="1"/>
          </p:cNvPicPr>
          <p:nvPr/>
        </p:nvPicPr>
        <p:blipFill>
          <a:blip r:embed="rId2"/>
          <a:stretch>
            <a:fillRect/>
          </a:stretch>
        </p:blipFill>
        <p:spPr>
          <a:xfrm flipH="1">
            <a:off x="-5" y="0"/>
            <a:ext cx="24384006" cy="13701011"/>
          </a:xfrm>
          <a:prstGeom prst="rect">
            <a:avLst/>
          </a:prstGeom>
          <a:ln w="12700">
            <a:miter lim="400000"/>
          </a:ln>
        </p:spPr>
      </p:pic>
      <p:pic>
        <p:nvPicPr>
          <p:cNvPr id="248" name="Picture 1" descr="Picture 1"/>
          <p:cNvPicPr>
            <a:picLocks noChangeAspect="1"/>
          </p:cNvPicPr>
          <p:nvPr/>
        </p:nvPicPr>
        <p:blipFill>
          <a:blip r:embed="rId3"/>
          <a:srcRect t="4297" b="11521"/>
          <a:stretch>
            <a:fillRect/>
          </a:stretch>
        </p:blipFill>
        <p:spPr>
          <a:xfrm flipH="1">
            <a:off x="-6" y="14990"/>
            <a:ext cx="24384008" cy="13686021"/>
          </a:xfrm>
          <a:prstGeom prst="rect">
            <a:avLst/>
          </a:prstGeom>
          <a:ln w="12700">
            <a:miter lim="400000"/>
          </a:ln>
        </p:spPr>
      </p:pic>
      <p:sp>
        <p:nvSpPr>
          <p:cNvPr id="249" name="Rectangle 7"/>
          <p:cNvSpPr/>
          <p:nvPr/>
        </p:nvSpPr>
        <p:spPr>
          <a:xfrm rot="16200000">
            <a:off x="5326505" y="-5334000"/>
            <a:ext cx="13730990" cy="24384004"/>
          </a:xfrm>
          <a:prstGeom prst="rect">
            <a:avLst/>
          </a:prstGeom>
          <a:gradFill>
            <a:gsLst>
              <a:gs pos="30000">
                <a:srgbClr val="000000">
                  <a:alpha val="86000"/>
                </a:srgbClr>
              </a:gs>
              <a:gs pos="85000">
                <a:srgbClr val="000000">
                  <a:alpha val="0"/>
                </a:srgbClr>
              </a:gs>
            </a:gsLst>
            <a:lin ang="5400000"/>
          </a:gradFill>
          <a:ln w="12700">
            <a:miter lim="400000"/>
          </a:ln>
        </p:spPr>
        <p:txBody>
          <a:bodyPr tIns="91439" bIns="91439" anchor="ctr"/>
          <a:lstStyle/>
          <a:p>
            <a:pPr defTabSz="1828800">
              <a:defRPr sz="3600">
                <a:solidFill>
                  <a:srgbClr val="FFFFFF"/>
                </a:solidFill>
                <a:latin typeface="Calibri"/>
                <a:ea typeface="Calibri"/>
                <a:cs typeface="Calibri"/>
                <a:sym typeface="Calibri"/>
              </a:defRPr>
            </a:pPr>
            <a:endParaRPr/>
          </a:p>
        </p:txBody>
      </p:sp>
      <p:sp>
        <p:nvSpPr>
          <p:cNvPr id="250" name="Slide Number"/>
          <p:cNvSpPr txBox="1">
            <a:spLocks noGrp="1"/>
          </p:cNvSpPr>
          <p:nvPr>
            <p:ph type="sldNum" sz="quarter" idx="2"/>
          </p:nvPr>
        </p:nvSpPr>
        <p:spPr>
          <a:xfrm>
            <a:off x="460945" y="12873694"/>
            <a:ext cx="652076" cy="675641"/>
          </a:xfrm>
          <a:prstGeom prst="rect">
            <a:avLst/>
          </a:prstGeom>
        </p:spPr>
        <p:txBody>
          <a:bodyPr lIns="121920" tIns="121920" rIns="121920" bIns="121920" anchor="ctr"/>
          <a:lstStyle>
            <a:lvl1pPr defTabSz="1828800">
              <a:defRPr sz="2800" b="1">
                <a:solidFill>
                  <a:srgbClr val="FFFFFF"/>
                </a:solidFill>
                <a:latin typeface="TeleNeo Office ExtraBold"/>
                <a:ea typeface="TeleNeo Office ExtraBold"/>
                <a:cs typeface="TeleNeo Office ExtraBold"/>
                <a:sym typeface="TeleNeo Office ExtraBold"/>
              </a:defRPr>
            </a:lvl1pPr>
          </a:lstStyle>
          <a:p>
            <a:fld id="{86CB4B4D-7CA3-9044-876B-883B54F8677D}" type="slidenum">
              <a:t>‹#›</a:t>
            </a:fld>
            <a:endParaRPr/>
          </a:p>
        </p:txBody>
      </p:sp>
      <p:sp>
        <p:nvSpPr>
          <p:cNvPr id="251" name="Body Level One…"/>
          <p:cNvSpPr txBox="1">
            <a:spLocks noGrp="1"/>
          </p:cNvSpPr>
          <p:nvPr>
            <p:ph type="body" sz="quarter" idx="1" hasCustomPrompt="1"/>
          </p:nvPr>
        </p:nvSpPr>
        <p:spPr>
          <a:xfrm>
            <a:off x="1963709" y="11577194"/>
            <a:ext cx="6254315" cy="497061"/>
          </a:xfrm>
          <a:prstGeom prst="rect">
            <a:avLst/>
          </a:prstGeom>
        </p:spPr>
        <p:txBody>
          <a:bodyPr lIns="0" tIns="0" rIns="0" bIns="0"/>
          <a:lstStyle>
            <a:lvl1pPr marL="0" indent="0" defTabSz="1828800">
              <a:lnSpc>
                <a:spcPct val="80000"/>
              </a:lnSpc>
              <a:spcBef>
                <a:spcPts val="2000"/>
              </a:spcBef>
              <a:buSzTx/>
              <a:buNone/>
              <a:defRPr sz="2400" b="1" spc="600">
                <a:solidFill>
                  <a:srgbClr val="FFFFFF"/>
                </a:solidFill>
                <a:latin typeface="TeleNeo Office ExtraBold"/>
                <a:ea typeface="TeleNeo Office ExtraBold"/>
                <a:cs typeface="TeleNeo Office ExtraBold"/>
                <a:sym typeface="TeleNeo Office ExtraBold"/>
              </a:defRPr>
            </a:lvl1pPr>
            <a:lvl2pPr marL="571500" indent="-114300" defTabSz="1828800">
              <a:lnSpc>
                <a:spcPct val="80000"/>
              </a:lnSpc>
              <a:spcBef>
                <a:spcPts val="2000"/>
              </a:spcBef>
              <a:buSzPct val="100000"/>
              <a:defRPr sz="2400" b="1" spc="600">
                <a:solidFill>
                  <a:srgbClr val="FFFFFF"/>
                </a:solidFill>
                <a:latin typeface="TeleNeo Office ExtraBold"/>
                <a:ea typeface="TeleNeo Office ExtraBold"/>
                <a:cs typeface="TeleNeo Office ExtraBold"/>
                <a:sym typeface="TeleNeo Office ExtraBold"/>
              </a:defRPr>
            </a:lvl2pPr>
            <a:lvl3pPr marL="0" indent="914400" defTabSz="1828800">
              <a:lnSpc>
                <a:spcPct val="80000"/>
              </a:lnSpc>
              <a:spcBef>
                <a:spcPts val="2000"/>
              </a:spcBef>
              <a:buSzTx/>
              <a:buNone/>
              <a:defRPr sz="2400" b="1" spc="600">
                <a:solidFill>
                  <a:srgbClr val="FFFFFF"/>
                </a:solidFill>
                <a:latin typeface="TeleNeo Office ExtraBold"/>
                <a:ea typeface="TeleNeo Office ExtraBold"/>
                <a:cs typeface="TeleNeo Office ExtraBold"/>
                <a:sym typeface="TeleNeo Office ExtraBold"/>
              </a:defRPr>
            </a:lvl3pPr>
            <a:lvl4pPr marL="1763485" indent="-391885" defTabSz="1828800">
              <a:lnSpc>
                <a:spcPct val="80000"/>
              </a:lnSpc>
              <a:spcBef>
                <a:spcPts val="2000"/>
              </a:spcBef>
              <a:buSzPct val="100000"/>
              <a:defRPr sz="2400" b="1" spc="600">
                <a:solidFill>
                  <a:srgbClr val="FFFFFF"/>
                </a:solidFill>
                <a:latin typeface="TeleNeo Office ExtraBold"/>
                <a:ea typeface="TeleNeo Office ExtraBold"/>
                <a:cs typeface="TeleNeo Office ExtraBold"/>
                <a:sym typeface="TeleNeo Office ExtraBold"/>
              </a:defRPr>
            </a:lvl4pPr>
            <a:lvl5pPr marL="2133600" indent="-304800" defTabSz="1828800">
              <a:lnSpc>
                <a:spcPct val="80000"/>
              </a:lnSpc>
              <a:spcBef>
                <a:spcPts val="2000"/>
              </a:spcBef>
              <a:buSzPct val="100000"/>
              <a:defRPr sz="2400" b="1" spc="600">
                <a:solidFill>
                  <a:srgbClr val="FFFFFF"/>
                </a:solidFill>
                <a:latin typeface="TeleNeo Office ExtraBold"/>
                <a:ea typeface="TeleNeo Office ExtraBold"/>
                <a:cs typeface="TeleNeo Office ExtraBold"/>
                <a:sym typeface="TeleNeo Office ExtraBold"/>
              </a:defRPr>
            </a:lvl5pPr>
          </a:lstStyle>
          <a:p>
            <a:r>
              <a:t>SUBTEXT</a:t>
            </a:r>
          </a:p>
          <a:p>
            <a:pPr lvl="1"/>
            <a:endParaRPr/>
          </a:p>
          <a:p>
            <a:pPr lvl="2"/>
            <a:endParaRPr/>
          </a:p>
          <a:p>
            <a:pPr lvl="3"/>
            <a:endParaRPr/>
          </a:p>
          <a:p>
            <a:pPr lvl="4"/>
            <a:endParaRPr/>
          </a:p>
        </p:txBody>
      </p:sp>
      <p:sp>
        <p:nvSpPr>
          <p:cNvPr id="252" name="Cover PageText Highlight"/>
          <p:cNvSpPr txBox="1">
            <a:spLocks noGrp="1"/>
          </p:cNvSpPr>
          <p:nvPr>
            <p:ph type="title" hasCustomPrompt="1"/>
          </p:nvPr>
        </p:nvSpPr>
        <p:spPr>
          <a:xfrm>
            <a:off x="1963709" y="7986539"/>
            <a:ext cx="11967443" cy="3121667"/>
          </a:xfrm>
          <a:prstGeom prst="rect">
            <a:avLst/>
          </a:prstGeom>
        </p:spPr>
        <p:txBody>
          <a:bodyPr lIns="0" tIns="0" rIns="0" bIns="0" anchor="b"/>
          <a:lstStyle>
            <a:lvl1pPr defTabSz="1828800">
              <a:defRPr sz="12400" spc="0">
                <a:solidFill>
                  <a:srgbClr val="FFFFFF"/>
                </a:solidFill>
                <a:latin typeface="TeleNeo Office ExtraBold"/>
                <a:ea typeface="TeleNeo Office ExtraBold"/>
                <a:cs typeface="TeleNeo Office ExtraBold"/>
                <a:sym typeface="TeleNeo Office ExtraBold"/>
              </a:defRPr>
            </a:lvl1pPr>
          </a:lstStyle>
          <a:p>
            <a:r>
              <a:t>Cover PageText Highlight</a:t>
            </a: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59"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60" name="Body Level One…"/>
          <p:cNvSpPr txBox="1">
            <a:spLocks noGrp="1"/>
          </p:cNvSpPr>
          <p:nvPr>
            <p:ph type="body" sz="half" idx="1" hasCustomPrompt="1"/>
          </p:nvPr>
        </p:nvSpPr>
        <p:spPr>
          <a:xfrm>
            <a:off x="1206500" y="4248504"/>
            <a:ext cx="9779000" cy="8256630"/>
          </a:xfrm>
          <a:prstGeom prst="rect">
            <a:avLst/>
          </a:prstGeom>
        </p:spPr>
        <p:txBody>
          <a:bodyPr/>
          <a:lstStyle>
            <a:lvl1pPr>
              <a:spcBef>
                <a:spcPts val="4500"/>
              </a:spcBef>
            </a:lvl1pPr>
            <a:lvl2pPr>
              <a:spcBef>
                <a:spcPts val="4500"/>
              </a:spcBef>
            </a:lvl2pPr>
            <a:lvl3pPr>
              <a:spcBef>
                <a:spcPts val="4500"/>
              </a:spcBef>
            </a:lvl3pPr>
            <a:lvl4pPr>
              <a:spcBef>
                <a:spcPts val="4500"/>
              </a:spcBef>
            </a:lvl4pPr>
            <a:lvl5pPr>
              <a:spcBef>
                <a:spcPts val="4500"/>
              </a:spcBef>
            </a:lvl5pPr>
          </a:lstStyle>
          <a:p>
            <a:r>
              <a:t>Slide bullet text</a:t>
            </a:r>
          </a:p>
          <a:p>
            <a:pPr lvl="1"/>
            <a:endParaRPr/>
          </a:p>
          <a:p>
            <a:pPr lvl="2"/>
            <a:endParaRPr/>
          </a:p>
          <a:p>
            <a:pPr lvl="3"/>
            <a:endParaRPr/>
          </a:p>
          <a:p>
            <a:pPr lvl="4"/>
            <a:endParaRPr/>
          </a:p>
        </p:txBody>
      </p:sp>
      <p:sp>
        <p:nvSpPr>
          <p:cNvPr id="261"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262"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2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spc="-232"/>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2500"/>
        </a:spcBef>
        <a:spcAft>
          <a:spcPts val="0"/>
        </a:spcAft>
        <a:buClrTx/>
        <a:buSzPct val="123000"/>
        <a:buFontTx/>
        <a:buChar char="•"/>
        <a:tabLst/>
        <a:defRPr sz="4800" b="0" i="0" u="none" strike="noStrike" cap="none" spc="0" baseline="0">
          <a:solidFill>
            <a:srgbClr val="505050"/>
          </a:solidFill>
          <a:uFillTx/>
          <a:latin typeface="+mn-lt"/>
          <a:ea typeface="+mn-ea"/>
          <a:cs typeface="+mn-cs"/>
          <a:sym typeface="Helvetica Neue"/>
        </a:defRPr>
      </a:lvl1pPr>
      <a:lvl2pPr marL="1219200" marR="0" indent="-609600" algn="l" defTabSz="2438338" rtl="0" latinLnBrk="0">
        <a:lnSpc>
          <a:spcPct val="90000"/>
        </a:lnSpc>
        <a:spcBef>
          <a:spcPts val="2500"/>
        </a:spcBef>
        <a:spcAft>
          <a:spcPts val="0"/>
        </a:spcAft>
        <a:buClrTx/>
        <a:buSzPct val="123000"/>
        <a:buFontTx/>
        <a:buChar char="•"/>
        <a:tabLst/>
        <a:defRPr sz="4800" b="0" i="0" u="none" strike="noStrike" cap="none" spc="0" baseline="0">
          <a:solidFill>
            <a:srgbClr val="505050"/>
          </a:solidFill>
          <a:uFillTx/>
          <a:latin typeface="+mn-lt"/>
          <a:ea typeface="+mn-ea"/>
          <a:cs typeface="+mn-cs"/>
          <a:sym typeface="Helvetica Neue"/>
        </a:defRPr>
      </a:lvl2pPr>
      <a:lvl3pPr marL="1828800" marR="0" indent="-609600" algn="l" defTabSz="2438338" rtl="0" latinLnBrk="0">
        <a:lnSpc>
          <a:spcPct val="90000"/>
        </a:lnSpc>
        <a:spcBef>
          <a:spcPts val="2500"/>
        </a:spcBef>
        <a:spcAft>
          <a:spcPts val="0"/>
        </a:spcAft>
        <a:buClrTx/>
        <a:buSzPct val="123000"/>
        <a:buFontTx/>
        <a:buChar char="•"/>
        <a:tabLst/>
        <a:defRPr sz="4800" b="0" i="0" u="none" strike="noStrike" cap="none" spc="0" baseline="0">
          <a:solidFill>
            <a:srgbClr val="505050"/>
          </a:solidFill>
          <a:uFillTx/>
          <a:latin typeface="+mn-lt"/>
          <a:ea typeface="+mn-ea"/>
          <a:cs typeface="+mn-cs"/>
          <a:sym typeface="Helvetica Neue"/>
        </a:defRPr>
      </a:lvl3pPr>
      <a:lvl4pPr marL="2438400" marR="0" indent="-609600" algn="l" defTabSz="2438338" rtl="0" latinLnBrk="0">
        <a:lnSpc>
          <a:spcPct val="90000"/>
        </a:lnSpc>
        <a:spcBef>
          <a:spcPts val="2500"/>
        </a:spcBef>
        <a:spcAft>
          <a:spcPts val="0"/>
        </a:spcAft>
        <a:buClrTx/>
        <a:buSzPct val="123000"/>
        <a:buFontTx/>
        <a:buChar char="•"/>
        <a:tabLst/>
        <a:defRPr sz="4800" b="0" i="0" u="none" strike="noStrike" cap="none" spc="0" baseline="0">
          <a:solidFill>
            <a:srgbClr val="505050"/>
          </a:solidFill>
          <a:uFillTx/>
          <a:latin typeface="+mn-lt"/>
          <a:ea typeface="+mn-ea"/>
          <a:cs typeface="+mn-cs"/>
          <a:sym typeface="Helvetica Neue"/>
        </a:defRPr>
      </a:lvl4pPr>
      <a:lvl5pPr marL="3048000" marR="0" indent="-609600" algn="l" defTabSz="2438338" rtl="0" latinLnBrk="0">
        <a:lnSpc>
          <a:spcPct val="90000"/>
        </a:lnSpc>
        <a:spcBef>
          <a:spcPts val="2500"/>
        </a:spcBef>
        <a:spcAft>
          <a:spcPts val="0"/>
        </a:spcAft>
        <a:buClrTx/>
        <a:buSzPct val="123000"/>
        <a:buFontTx/>
        <a:buChar char="•"/>
        <a:tabLst/>
        <a:defRPr sz="4800" b="0" i="0" u="none" strike="noStrike" cap="none" spc="0" baseline="0">
          <a:solidFill>
            <a:srgbClr val="505050"/>
          </a:solidFill>
          <a:uFillTx/>
          <a:latin typeface="+mn-lt"/>
          <a:ea typeface="+mn-ea"/>
          <a:cs typeface="+mn-cs"/>
          <a:sym typeface="Helvetica Neue"/>
        </a:defRPr>
      </a:lvl5pPr>
      <a:lvl6pPr marL="3657600" marR="0" indent="-609600" algn="l" defTabSz="2438338" rtl="0" latinLnBrk="0">
        <a:lnSpc>
          <a:spcPct val="90000"/>
        </a:lnSpc>
        <a:spcBef>
          <a:spcPts val="2500"/>
        </a:spcBef>
        <a:spcAft>
          <a:spcPts val="0"/>
        </a:spcAft>
        <a:buClrTx/>
        <a:buSzPct val="123000"/>
        <a:buFontTx/>
        <a:buChar char="•"/>
        <a:tabLst/>
        <a:defRPr sz="4800" b="0" i="0" u="none" strike="noStrike" cap="none" spc="0" baseline="0">
          <a:solidFill>
            <a:srgbClr val="505050"/>
          </a:solidFill>
          <a:uFillTx/>
          <a:latin typeface="+mn-lt"/>
          <a:ea typeface="+mn-ea"/>
          <a:cs typeface="+mn-cs"/>
          <a:sym typeface="Helvetica Neue"/>
        </a:defRPr>
      </a:lvl6pPr>
      <a:lvl7pPr marL="4267200" marR="0" indent="-609600" algn="l" defTabSz="2438338" rtl="0" latinLnBrk="0">
        <a:lnSpc>
          <a:spcPct val="90000"/>
        </a:lnSpc>
        <a:spcBef>
          <a:spcPts val="2500"/>
        </a:spcBef>
        <a:spcAft>
          <a:spcPts val="0"/>
        </a:spcAft>
        <a:buClrTx/>
        <a:buSzPct val="123000"/>
        <a:buFontTx/>
        <a:buChar char="•"/>
        <a:tabLst/>
        <a:defRPr sz="4800" b="0" i="0" u="none" strike="noStrike" cap="none" spc="0" baseline="0">
          <a:solidFill>
            <a:srgbClr val="505050"/>
          </a:solidFill>
          <a:uFillTx/>
          <a:latin typeface="+mn-lt"/>
          <a:ea typeface="+mn-ea"/>
          <a:cs typeface="+mn-cs"/>
          <a:sym typeface="Helvetica Neue"/>
        </a:defRPr>
      </a:lvl7pPr>
      <a:lvl8pPr marL="4876800" marR="0" indent="-609600" algn="l" defTabSz="2438338" rtl="0" latinLnBrk="0">
        <a:lnSpc>
          <a:spcPct val="90000"/>
        </a:lnSpc>
        <a:spcBef>
          <a:spcPts val="2500"/>
        </a:spcBef>
        <a:spcAft>
          <a:spcPts val="0"/>
        </a:spcAft>
        <a:buClrTx/>
        <a:buSzPct val="123000"/>
        <a:buFontTx/>
        <a:buChar char="•"/>
        <a:tabLst/>
        <a:defRPr sz="4800" b="0" i="0" u="none" strike="noStrike" cap="none" spc="0" baseline="0">
          <a:solidFill>
            <a:srgbClr val="505050"/>
          </a:solidFill>
          <a:uFillTx/>
          <a:latin typeface="+mn-lt"/>
          <a:ea typeface="+mn-ea"/>
          <a:cs typeface="+mn-cs"/>
          <a:sym typeface="Helvetica Neue"/>
        </a:defRPr>
      </a:lvl8pPr>
      <a:lvl9pPr marL="5486400" marR="0" indent="-609600" algn="l" defTabSz="2438338" rtl="0" latinLnBrk="0">
        <a:lnSpc>
          <a:spcPct val="90000"/>
        </a:lnSpc>
        <a:spcBef>
          <a:spcPts val="2500"/>
        </a:spcBef>
        <a:spcAft>
          <a:spcPts val="0"/>
        </a:spcAft>
        <a:buClrTx/>
        <a:buSzPct val="123000"/>
        <a:buFontTx/>
        <a:buChar char="•"/>
        <a:tabLst/>
        <a:defRPr sz="4800" b="0" i="0" u="none" strike="noStrike" cap="none" spc="0" baseline="0">
          <a:solidFill>
            <a:srgbClr val="50505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frank.computer/" TargetMode="External"/><Relationship Id="rId3" Type="http://schemas.openxmlformats.org/officeDocument/2006/relationships/image" Target="../media/image3.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dig.cmu.edu" TargetMode="External"/><Relationship Id="rId5" Type="http://schemas.openxmlformats.org/officeDocument/2006/relationships/hyperlink" Target="http://axle-lab.com" TargetMode="External"/><Relationship Id="rId4" Type="http://schemas.openxmlformats.org/officeDocument/2006/relationships/hyperlink" Target="http://hcii.cmu.edu"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hyperlink" Target="https://dig.cmu.edu/counterpoint/2024/04/30/gapminder-accessible.html" TargetMode="External"/><Relationship Id="rId2" Type="http://schemas.openxmlformats.org/officeDocument/2006/relationships/notesSlide" Target="../notesSlides/notesSlide10.xml"/><Relationship Id="rId1" Type="http://schemas.openxmlformats.org/officeDocument/2006/relationships/slideLayout" Target="../slideLayouts/slideLayout2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hyperlink" Target="https://highcharts.github.io/highcharts-a11y-prototyping/early_explo/examples/menu/menu.html"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8" Type="http://schemas.openxmlformats.org/officeDocument/2006/relationships/hyperlink" Target="http://dig.cmu.edu" TargetMode="External"/><Relationship Id="rId3" Type="http://schemas.openxmlformats.org/officeDocument/2006/relationships/hyperlink" Target="https://www.frank.computer/" TargetMode="External"/><Relationship Id="rId7" Type="http://schemas.openxmlformats.org/officeDocument/2006/relationships/hyperlink" Target="http://axle-lab.com"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hyperlink" Target="http://hcii.cmu.edu"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Frank Elavsky, PhD Student"/>
          <p:cNvSpPr txBox="1">
            <a:spLocks noGrp="1"/>
          </p:cNvSpPr>
          <p:nvPr>
            <p:ph type="body" idx="21"/>
          </p:nvPr>
        </p:nvSpPr>
        <p:spPr>
          <a:xfrm>
            <a:off x="1201340" y="11859862"/>
            <a:ext cx="10101717" cy="73367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2243271">
              <a:lnSpc>
                <a:spcPct val="90000"/>
              </a:lnSpc>
              <a:spcBef>
                <a:spcPts val="2300"/>
              </a:spcBef>
              <a:defRPr sz="4416" b="0"/>
            </a:lvl1pPr>
          </a:lstStyle>
          <a:p>
            <a:r>
              <a:t>Frank Elavsky, PhD Student</a:t>
            </a:r>
          </a:p>
        </p:txBody>
      </p:sp>
      <p:sp>
        <p:nvSpPr>
          <p:cNvPr id="273" name="Educating Practitioners on Accessibility and Data Visualization"/>
          <p:cNvSpPr txBox="1">
            <a:spLocks noGrp="1"/>
          </p:cNvSpPr>
          <p:nvPr>
            <p:ph type="ctrTitle"/>
          </p:nvPr>
        </p:nvSpPr>
        <p:spPr>
          <a:xfrm>
            <a:off x="1206498" y="2574991"/>
            <a:ext cx="21971004" cy="4648201"/>
          </a:xfrm>
          <a:prstGeom prst="rect">
            <a:avLst/>
          </a:prstGeom>
        </p:spPr>
        <p:txBody>
          <a:bodyPr/>
          <a:lstStyle>
            <a:lvl1pPr defTabSz="2365188">
              <a:defRPr sz="11252" spc="-225"/>
            </a:lvl1pPr>
          </a:lstStyle>
          <a:p>
            <a:r>
              <a:t>Educating Practitioners on Accessibility and Data Visualization</a:t>
            </a:r>
          </a:p>
        </p:txBody>
      </p:sp>
      <p:pic>
        <p:nvPicPr>
          <p:cNvPr id="274" name="Human-computer interaction institute, axle lab, and dig lab logos." descr="Human-computer interaction institute, axle lab, and dig lab logos."/>
          <p:cNvPicPr>
            <a:picLocks noChangeAspect="1"/>
          </p:cNvPicPr>
          <p:nvPr/>
        </p:nvPicPr>
        <p:blipFill>
          <a:blip r:embed="rId3"/>
          <a:stretch>
            <a:fillRect/>
          </a:stretch>
        </p:blipFill>
        <p:spPr>
          <a:xfrm>
            <a:off x="14641056" y="9416508"/>
            <a:ext cx="8743629" cy="2507734"/>
          </a:xfrm>
          <a:prstGeom prst="rect">
            <a:avLst/>
          </a:prstGeom>
          <a:ln w="12700">
            <a:miter lim="400000"/>
          </a:ln>
        </p:spPr>
      </p:pic>
      <p:sp>
        <p:nvSpPr>
          <p:cNvPr id="275" name="hcii.cmu.edu, axle-lab.com, dig.cmu.edu"/>
          <p:cNvSpPr txBox="1"/>
          <p:nvPr/>
        </p:nvSpPr>
        <p:spPr>
          <a:xfrm>
            <a:off x="12879534" y="11839048"/>
            <a:ext cx="10581562" cy="7336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algn="r" defTabSz="2243271">
              <a:lnSpc>
                <a:spcPct val="90000"/>
              </a:lnSpc>
              <a:spcBef>
                <a:spcPts val="2300"/>
              </a:spcBef>
              <a:defRPr sz="4416">
                <a:solidFill>
                  <a:srgbClr val="505050"/>
                </a:solidFill>
              </a:defRPr>
            </a:pPr>
            <a:r>
              <a:rPr u="sng">
                <a:hlinkClick r:id="rId4"/>
              </a:rPr>
              <a:t>hcii.cmu.edu</a:t>
            </a:r>
            <a:r>
              <a:t>, </a:t>
            </a:r>
            <a:r>
              <a:rPr u="sng">
                <a:hlinkClick r:id="rId5"/>
              </a:rPr>
              <a:t>axle-lab.com</a:t>
            </a:r>
            <a:r>
              <a:t>, </a:t>
            </a:r>
            <a:r>
              <a:rPr u="sng">
                <a:hlinkClick r:id="rId6"/>
              </a:rPr>
              <a:t>dig.cmu.edu</a:t>
            </a:r>
            <a:r>
              <a:t> </a:t>
            </a:r>
          </a:p>
        </p:txBody>
      </p:sp>
      <p:pic>
        <p:nvPicPr>
          <p:cNvPr id="276" name="Frank Elavsky, a smiling white man with brown hair and glasses." descr="Frank Elavsky, a smiling white man with brown hair and glasses."/>
          <p:cNvPicPr>
            <a:picLocks noChangeAspect="1"/>
          </p:cNvPicPr>
          <p:nvPr/>
        </p:nvPicPr>
        <p:blipFill>
          <a:blip r:embed="rId7"/>
          <a:stretch>
            <a:fillRect/>
          </a:stretch>
        </p:blipFill>
        <p:spPr>
          <a:xfrm>
            <a:off x="1453305" y="9300226"/>
            <a:ext cx="2374901" cy="2387601"/>
          </a:xfrm>
          <a:prstGeom prst="rect">
            <a:avLst/>
          </a:prstGeom>
          <a:ln w="12700">
            <a:miter lim="400000"/>
          </a:ln>
        </p:spPr>
      </p:pic>
      <p:sp>
        <p:nvSpPr>
          <p:cNvPr id="277" name="2025"/>
          <p:cNvSpPr txBox="1"/>
          <p:nvPr/>
        </p:nvSpPr>
        <p:spPr>
          <a:xfrm>
            <a:off x="1201340" y="945845"/>
            <a:ext cx="10581562" cy="636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1877520">
              <a:lnSpc>
                <a:spcPct val="90000"/>
              </a:lnSpc>
              <a:spcBef>
                <a:spcPts val="1900"/>
              </a:spcBef>
              <a:defRPr sz="3696">
                <a:solidFill>
                  <a:srgbClr val="505050"/>
                </a:solidFill>
              </a:defRPr>
            </a:lvl1pPr>
          </a:lstStyle>
          <a:p>
            <a:r>
              <a:t>2025</a:t>
            </a:r>
          </a:p>
        </p:txBody>
      </p:sp>
      <p:sp>
        <p:nvSpPr>
          <p:cNvPr id="278" name="frank.computer"/>
          <p:cNvSpPr txBox="1"/>
          <p:nvPr/>
        </p:nvSpPr>
        <p:spPr>
          <a:xfrm>
            <a:off x="12879534" y="945845"/>
            <a:ext cx="10581562" cy="636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r" defTabSz="1877520">
              <a:lnSpc>
                <a:spcPct val="90000"/>
              </a:lnSpc>
              <a:spcBef>
                <a:spcPts val="1900"/>
              </a:spcBef>
              <a:defRPr sz="3696" u="sng">
                <a:solidFill>
                  <a:srgbClr val="505050"/>
                </a:solidFill>
                <a:hlinkClick r:id="rId8"/>
              </a:defRPr>
            </a:lvl1pPr>
          </a:lstStyle>
          <a:p>
            <a:pPr>
              <a:defRPr u="none"/>
            </a:pPr>
            <a:r>
              <a:rPr u="sng">
                <a:hlinkClick r:id="rId8"/>
              </a:rPr>
              <a:t>frank.computer</a:t>
            </a:r>
          </a:p>
        </p:txBody>
      </p:sp>
      <p:sp>
        <p:nvSpPr>
          <p:cNvPr id="279" name="Tools, Guidelines, and Approaches to Teaching Basics"/>
          <p:cNvSpPr txBox="1"/>
          <p:nvPr/>
        </p:nvSpPr>
        <p:spPr>
          <a:xfrm>
            <a:off x="1206500" y="7069663"/>
            <a:ext cx="21971000" cy="9347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825500">
              <a:defRPr sz="5500" b="1">
                <a:solidFill>
                  <a:srgbClr val="505050"/>
                </a:solidFill>
              </a:defRPr>
            </a:lvl1pPr>
          </a:lstStyle>
          <a:p>
            <a:r>
              <a:t>Tools, Guidelines, and Approaches to Teaching Basics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Text Placeholder 3"/>
          <p:cNvSpPr txBox="1"/>
          <p:nvPr/>
        </p:nvSpPr>
        <p:spPr>
          <a:xfrm>
            <a:off x="1201439" y="12397185"/>
            <a:ext cx="21968622" cy="6369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lvl1pPr algn="l" defTabSz="825500">
              <a:lnSpc>
                <a:spcPct val="90000"/>
              </a:lnSpc>
              <a:defRPr sz="3600" i="1">
                <a:solidFill>
                  <a:srgbClr val="000000"/>
                </a:solidFill>
                <a:latin typeface="Helvetica Neue UltraLight"/>
                <a:ea typeface="Helvetica Neue UltraLight"/>
                <a:cs typeface="Helvetica Neue UltraLight"/>
                <a:sym typeface="Helvetica Neue UltraLight"/>
              </a:defRPr>
            </a:lvl1pPr>
          </a:lstStyle>
          <a:p>
            <a:r>
              <a:t> </a:t>
            </a:r>
          </a:p>
        </p:txBody>
      </p:sp>
      <p:sp>
        <p:nvSpPr>
          <p:cNvPr id="398" name="Slide Number Placeholder 5"/>
          <p:cNvSpPr txBox="1">
            <a:spLocks noGrp="1"/>
          </p:cNvSpPr>
          <p:nvPr>
            <p:ph type="sldNum" sz="quarter" idx="4294967295"/>
          </p:nvPr>
        </p:nvSpPr>
        <p:spPr>
          <a:xfrm>
            <a:off x="22943128" y="12818619"/>
            <a:ext cx="597104" cy="3746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chor="t">
            <a:normAutofit/>
          </a:bodyPr>
          <a:lstStyle>
            <a:lvl1pPr marL="228600" algn="l" defTabSz="2438337">
              <a:spcBef>
                <a:spcPts val="1800"/>
              </a:spcBef>
              <a:defRPr>
                <a:solidFill>
                  <a:srgbClr val="5E5E5E"/>
                </a:solidFill>
              </a:defRPr>
            </a:lvl1pPr>
          </a:lstStyle>
          <a:p>
            <a:fld id="{86CB4B4D-7CA3-9044-876B-883B54F8677D}" type="slidenum">
              <a:rPr/>
              <a:t>10</a:t>
            </a:fld>
            <a:endParaRPr/>
          </a:p>
        </p:txBody>
      </p:sp>
      <p:pic>
        <p:nvPicPr>
          <p:cNvPr id="399" name="Example: accessible gap minder chart. A bubble plot is shown with animation controls and other interactive features." descr="Example: accessible gap minder chart. A bubble plot is shown with animation controls and other interactive features."/>
          <p:cNvPicPr>
            <a:picLocks noChangeAspect="1"/>
          </p:cNvPicPr>
          <p:nvPr/>
        </p:nvPicPr>
        <p:blipFill>
          <a:blip r:embed="rId3"/>
          <a:stretch>
            <a:fillRect/>
          </a:stretch>
        </p:blipFill>
        <p:spPr>
          <a:xfrm>
            <a:off x="1156283" y="2699715"/>
            <a:ext cx="12077701" cy="10223501"/>
          </a:xfrm>
          <a:prstGeom prst="rect">
            <a:avLst/>
          </a:prstGeom>
          <a:ln w="12700">
            <a:miter lim="400000"/>
          </a:ln>
        </p:spPr>
      </p:pic>
      <p:sp>
        <p:nvSpPr>
          <p:cNvPr id="400" name="Data Navigator opened up collaborations with already-experts"/>
          <p:cNvSpPr txBox="1">
            <a:spLocks noGrp="1"/>
          </p:cNvSpPr>
          <p:nvPr>
            <p:ph type="title"/>
          </p:nvPr>
        </p:nvSpPr>
        <p:spPr>
          <a:xfrm>
            <a:off x="1206500" y="408542"/>
            <a:ext cx="20840809" cy="2431110"/>
          </a:xfrm>
          <a:prstGeom prst="rect">
            <a:avLst/>
          </a:prstGeom>
        </p:spPr>
        <p:txBody>
          <a:bodyPr anchor="t"/>
          <a:lstStyle>
            <a:lvl1pPr defTabSz="2413955">
              <a:defRPr sz="8415" b="1" spc="-168"/>
            </a:lvl1pPr>
          </a:lstStyle>
          <a:p>
            <a:r>
              <a:t>Data Navigator opened up collaborations with already-experts</a:t>
            </a:r>
          </a:p>
        </p:txBody>
      </p:sp>
      <p:pic>
        <p:nvPicPr>
          <p:cNvPr id="401" name="A screenshot of a charting library." descr="A screenshot of a charting library."/>
          <p:cNvPicPr>
            <a:picLocks noChangeAspect="1"/>
          </p:cNvPicPr>
          <p:nvPr/>
        </p:nvPicPr>
        <p:blipFill>
          <a:blip r:embed="rId4"/>
          <a:srcRect l="990" t="11193"/>
          <a:stretch>
            <a:fillRect/>
          </a:stretch>
        </p:blipFill>
        <p:spPr>
          <a:xfrm>
            <a:off x="14012965" y="3455647"/>
            <a:ext cx="9833894" cy="3698916"/>
          </a:xfrm>
          <a:prstGeom prst="rect">
            <a:avLst/>
          </a:prstGeom>
          <a:ln w="12700">
            <a:miter lim="400000"/>
          </a:ln>
        </p:spPr>
      </p:pic>
      <p:pic>
        <p:nvPicPr>
          <p:cNvPr id="402" name="Choose the right visualization to tell your story. A screenshot of various charts, organized into types of stories." descr="Choose the right visualization to tell your story. A screenshot of various charts, organized into types of stories."/>
          <p:cNvPicPr>
            <a:picLocks noChangeAspect="1"/>
          </p:cNvPicPr>
          <p:nvPr/>
        </p:nvPicPr>
        <p:blipFill>
          <a:blip r:embed="rId5"/>
          <a:srcRect r="27624"/>
          <a:stretch>
            <a:fillRect/>
          </a:stretch>
        </p:blipFill>
        <p:spPr>
          <a:xfrm>
            <a:off x="14155763" y="7532837"/>
            <a:ext cx="4615888" cy="3587441"/>
          </a:xfrm>
          <a:prstGeom prst="rect">
            <a:avLst/>
          </a:prstGeom>
          <a:ln w="12700">
            <a:miter lim="400000"/>
          </a:ln>
        </p:spPr>
      </p:pic>
      <p:pic>
        <p:nvPicPr>
          <p:cNvPr id="403" name="A geologic map of Wisconsin in high-fidelity, showing intricate detail and many different geological features encoded in different colors." descr="A geologic map of Wisconsin in high-fidelity, showing intricate detail and many different geological features encoded in different colors."/>
          <p:cNvPicPr>
            <a:picLocks noChangeAspect="1"/>
          </p:cNvPicPr>
          <p:nvPr/>
        </p:nvPicPr>
        <p:blipFill>
          <a:blip r:embed="rId6"/>
          <a:srcRect t="2443"/>
          <a:stretch>
            <a:fillRect/>
          </a:stretch>
        </p:blipFill>
        <p:spPr>
          <a:xfrm>
            <a:off x="19134089" y="7524642"/>
            <a:ext cx="4615833" cy="4971176"/>
          </a:xfrm>
          <a:prstGeom prst="rect">
            <a:avLst/>
          </a:prstGeom>
          <a:ln w="12700">
            <a:miter lim="400000"/>
          </a:ln>
        </p:spPr>
      </p:pic>
      <p:sp>
        <p:nvSpPr>
          <p:cNvPr id="404" name="Interactive demo link"/>
          <p:cNvSpPr txBox="1"/>
          <p:nvPr/>
        </p:nvSpPr>
        <p:spPr>
          <a:xfrm>
            <a:off x="8760676" y="11359331"/>
            <a:ext cx="2942845"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7"/>
              </a:defRPr>
            </a:lvl1pPr>
          </a:lstStyle>
          <a:p>
            <a:pPr>
              <a:defRPr u="none"/>
            </a:pPr>
            <a:r>
              <a:rPr u="sng">
                <a:hlinkClick r:id="rId7"/>
              </a:rPr>
              <a:t>Interactive demo link</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8" name="Show more states button" descr="Show more states button"/>
          <p:cNvPicPr>
            <a:picLocks noChangeAspect="1"/>
          </p:cNvPicPr>
          <p:nvPr/>
        </p:nvPicPr>
        <p:blipFill>
          <a:blip r:embed="rId3"/>
          <a:stretch>
            <a:fillRect/>
          </a:stretch>
        </p:blipFill>
        <p:spPr>
          <a:xfrm>
            <a:off x="10326114" y="12642425"/>
            <a:ext cx="2298701" cy="850901"/>
          </a:xfrm>
          <a:prstGeom prst="rect">
            <a:avLst/>
          </a:prstGeom>
          <a:ln w="12700">
            <a:miter lim="400000"/>
          </a:ln>
        </p:spPr>
      </p:pic>
      <p:pic>
        <p:nvPicPr>
          <p:cNvPr id="409" name="A bar chart between Biden (306) and Trump (232) above a map of the United States, which shows which states each candidate won." descr="A bar chart between Biden (306) and Trump (232) above a map of the United States, which shows which states each candidate won."/>
          <p:cNvPicPr>
            <a:picLocks noChangeAspect="1"/>
          </p:cNvPicPr>
          <p:nvPr/>
        </p:nvPicPr>
        <p:blipFill>
          <a:blip r:embed="rId4"/>
          <a:stretch>
            <a:fillRect/>
          </a:stretch>
        </p:blipFill>
        <p:spPr>
          <a:xfrm>
            <a:off x="7771893" y="3772944"/>
            <a:ext cx="7407148" cy="5643193"/>
          </a:xfrm>
          <a:prstGeom prst="rect">
            <a:avLst/>
          </a:prstGeom>
          <a:ln w="12700">
            <a:miter lim="400000"/>
          </a:ln>
        </p:spPr>
      </p:pic>
      <p:sp>
        <p:nvSpPr>
          <p:cNvPr id="410" name="TextBox 12"/>
          <p:cNvSpPr txBox="1"/>
          <p:nvPr/>
        </p:nvSpPr>
        <p:spPr>
          <a:xfrm>
            <a:off x="318261" y="6487413"/>
            <a:ext cx="7033516" cy="63750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2438337">
              <a:defRPr b="1">
                <a:solidFill>
                  <a:srgbClr val="000000"/>
                </a:solidFill>
              </a:defRPr>
            </a:pPr>
            <a:r>
              <a:t>Perceivable</a:t>
            </a:r>
            <a:r>
              <a:rPr b="0"/>
              <a:t>:</a:t>
            </a:r>
          </a:p>
          <a:p>
            <a:pPr algn="l" defTabSz="914400">
              <a:defRPr b="1">
                <a:solidFill>
                  <a:srgbClr val="000000"/>
                </a:solidFill>
              </a:defRPr>
            </a:pPr>
            <a:r>
              <a:t>6</a:t>
            </a:r>
            <a:r>
              <a:rPr b="0">
                <a:latin typeface="Arial"/>
                <a:ea typeface="Arial"/>
                <a:cs typeface="Arial"/>
                <a:sym typeface="Arial"/>
              </a:rPr>
              <a:t> – Low contrast</a:t>
            </a:r>
          </a:p>
          <a:p>
            <a:pPr algn="l" defTabSz="2438337">
              <a:defRPr b="1">
                <a:solidFill>
                  <a:srgbClr val="000000"/>
                </a:solidFill>
              </a:defRPr>
            </a:pPr>
            <a:r>
              <a:t>57</a:t>
            </a:r>
            <a:r>
              <a:rPr b="0"/>
              <a:t> - Content is only visual</a:t>
            </a:r>
          </a:p>
          <a:p>
            <a:pPr algn="l" defTabSz="914400">
              <a:defRPr b="1">
                <a:solidFill>
                  <a:srgbClr val="000000"/>
                </a:solidFill>
              </a:defRPr>
            </a:pPr>
            <a:r>
              <a:t>50</a:t>
            </a:r>
            <a:r>
              <a:rPr b="0">
                <a:latin typeface="Arial"/>
                <a:ea typeface="Arial"/>
                <a:cs typeface="Arial"/>
                <a:sym typeface="Arial"/>
              </a:rPr>
              <a:t> - Color alone is used</a:t>
            </a:r>
          </a:p>
          <a:p>
            <a:pPr algn="l" defTabSz="914400">
              <a:defRPr b="1">
                <a:solidFill>
                  <a:srgbClr val="000000"/>
                </a:solidFill>
              </a:defRPr>
            </a:pPr>
            <a:r>
              <a:t>3</a:t>
            </a:r>
            <a:r>
              <a:rPr b="0">
                <a:latin typeface="Arial"/>
                <a:ea typeface="Arial"/>
                <a:cs typeface="Arial"/>
                <a:sym typeface="Arial"/>
              </a:rPr>
              <a:t> - Meaningful elements can be distinguished</a:t>
            </a:r>
          </a:p>
          <a:p>
            <a:pPr algn="l" defTabSz="914400">
              <a:defRPr>
                <a:solidFill>
                  <a:srgbClr val="000000"/>
                </a:solidFill>
              </a:defRPr>
            </a:pPr>
            <a:endParaRPr b="0">
              <a:latin typeface="Arial"/>
              <a:ea typeface="Arial"/>
              <a:cs typeface="Arial"/>
              <a:sym typeface="Arial"/>
            </a:endParaRPr>
          </a:p>
          <a:p>
            <a:pPr algn="l" defTabSz="914400">
              <a:defRPr b="1">
                <a:solidFill>
                  <a:srgbClr val="000000"/>
                </a:solidFill>
              </a:defRPr>
            </a:pPr>
            <a:r>
              <a:t>Operable</a:t>
            </a:r>
            <a:r>
              <a:rPr b="0">
                <a:latin typeface="Arial"/>
                <a:ea typeface="Arial"/>
                <a:cs typeface="Arial"/>
                <a:sym typeface="Arial"/>
              </a:rPr>
              <a:t>:</a:t>
            </a:r>
          </a:p>
          <a:p>
            <a:pPr algn="l" defTabSz="914400">
              <a:defRPr b="1">
                <a:solidFill>
                  <a:srgbClr val="000000"/>
                </a:solidFill>
              </a:defRPr>
            </a:pPr>
            <a:r>
              <a:t>54</a:t>
            </a:r>
            <a:r>
              <a:rPr b="0">
                <a:latin typeface="Arial"/>
                <a:ea typeface="Arial"/>
                <a:cs typeface="Arial"/>
                <a:sym typeface="Arial"/>
              </a:rPr>
              <a:t> - Interaction </a:t>
            </a:r>
            <a:r>
              <a:rPr b="0"/>
              <a:t>modality only has one input type</a:t>
            </a:r>
          </a:p>
          <a:p>
            <a:pPr algn="l" defTabSz="914400">
              <a:defRPr b="1">
                <a:solidFill>
                  <a:srgbClr val="000000"/>
                </a:solidFill>
              </a:defRPr>
            </a:pPr>
            <a:r>
              <a:t>58</a:t>
            </a:r>
            <a:r>
              <a:rPr b="0">
                <a:latin typeface="Arial"/>
                <a:ea typeface="Arial"/>
                <a:cs typeface="Arial"/>
                <a:sym typeface="Arial"/>
              </a:rPr>
              <a:t> - No interaction cues or instructions</a:t>
            </a:r>
          </a:p>
          <a:p>
            <a:pPr algn="l" defTabSz="914400">
              <a:defRPr b="1">
                <a:solidFill>
                  <a:srgbClr val="000000"/>
                </a:solidFill>
              </a:defRPr>
            </a:pPr>
            <a:r>
              <a:t>5</a:t>
            </a:r>
            <a:r>
              <a:rPr b="0">
                <a:latin typeface="Arial"/>
                <a:ea typeface="Arial"/>
                <a:cs typeface="Arial"/>
                <a:sym typeface="Arial"/>
              </a:rPr>
              <a:t> - </a:t>
            </a:r>
            <a:r>
              <a:rPr b="0"/>
              <a:t>Low contrast on interactive elements</a:t>
            </a:r>
          </a:p>
          <a:p>
            <a:pPr algn="l" defTabSz="914400">
              <a:defRPr b="1">
                <a:solidFill>
                  <a:srgbClr val="000000"/>
                </a:solidFill>
              </a:defRPr>
            </a:pPr>
            <a:r>
              <a:t>4</a:t>
            </a:r>
            <a:r>
              <a:rPr b="0">
                <a:latin typeface="Arial"/>
                <a:ea typeface="Arial"/>
                <a:cs typeface="Arial"/>
                <a:sym typeface="Arial"/>
              </a:rPr>
              <a:t> - Keyboard focus indicator missing</a:t>
            </a:r>
          </a:p>
          <a:p>
            <a:pPr algn="l" defTabSz="914400">
              <a:defRPr b="1">
                <a:solidFill>
                  <a:srgbClr val="000000"/>
                </a:solidFill>
              </a:defRPr>
            </a:pPr>
            <a:r>
              <a:t>4</a:t>
            </a:r>
            <a:r>
              <a:rPr b="0">
                <a:latin typeface="Arial"/>
                <a:ea typeface="Arial"/>
                <a:cs typeface="Arial"/>
                <a:sym typeface="Arial"/>
              </a:rPr>
              <a:t> - </a:t>
            </a:r>
            <a:r>
              <a:rPr b="0"/>
              <a:t>Complex actions have no alternative</a:t>
            </a:r>
          </a:p>
          <a:p>
            <a:pPr algn="l" defTabSz="914400">
              <a:defRPr b="1">
                <a:solidFill>
                  <a:srgbClr val="000000"/>
                </a:solidFill>
              </a:defRPr>
            </a:pPr>
            <a:r>
              <a:t>18</a:t>
            </a:r>
            <a:r>
              <a:rPr b="0">
                <a:latin typeface="Arial"/>
                <a:ea typeface="Arial"/>
                <a:cs typeface="Arial"/>
                <a:sym typeface="Arial"/>
              </a:rPr>
              <a:t> - Target pointer interaction is too small</a:t>
            </a:r>
          </a:p>
          <a:p>
            <a:pPr algn="l" defTabSz="2438337">
              <a:defRPr>
                <a:solidFill>
                  <a:srgbClr val="000000"/>
                </a:solidFill>
              </a:defRPr>
            </a:pPr>
            <a:endParaRPr b="0">
              <a:latin typeface="Arial"/>
              <a:ea typeface="Arial"/>
              <a:cs typeface="Arial"/>
              <a:sym typeface="Arial"/>
            </a:endParaRPr>
          </a:p>
          <a:p>
            <a:pPr algn="l" defTabSz="914400">
              <a:defRPr b="1">
                <a:solidFill>
                  <a:srgbClr val="000000"/>
                </a:solidFill>
              </a:defRPr>
            </a:pPr>
            <a:r>
              <a:t>Understandable</a:t>
            </a:r>
            <a:r>
              <a:rPr b="0">
                <a:latin typeface="Arial"/>
                <a:ea typeface="Arial"/>
                <a:cs typeface="Arial"/>
                <a:sym typeface="Arial"/>
              </a:rPr>
              <a:t>:</a:t>
            </a:r>
          </a:p>
          <a:p>
            <a:pPr algn="l" defTabSz="914400">
              <a:defRPr b="1">
                <a:solidFill>
                  <a:srgbClr val="000000"/>
                </a:solidFill>
              </a:defRPr>
            </a:pPr>
            <a:r>
              <a:t>4</a:t>
            </a:r>
            <a:r>
              <a:rPr b="0">
                <a:latin typeface="Arial"/>
                <a:ea typeface="Arial"/>
                <a:cs typeface="Arial"/>
                <a:sym typeface="Arial"/>
              </a:rPr>
              <a:t> - Interactive context is not clear</a:t>
            </a:r>
          </a:p>
          <a:p>
            <a:pPr algn="l" defTabSz="914400">
              <a:defRPr b="1">
                <a:solidFill>
                  <a:srgbClr val="000000"/>
                </a:solidFill>
              </a:defRPr>
            </a:pPr>
            <a:r>
              <a:t>6</a:t>
            </a:r>
            <a:r>
              <a:rPr b="0">
                <a:latin typeface="Arial"/>
                <a:ea typeface="Arial"/>
                <a:cs typeface="Arial"/>
                <a:sym typeface="Arial"/>
              </a:rPr>
              <a:t> - Metrics or variables are undefined</a:t>
            </a:r>
          </a:p>
        </p:txBody>
      </p:sp>
      <p:pic>
        <p:nvPicPr>
          <p:cNvPr id="411" name="Presidential ResultsJoe Biden wins election to be the 46th US PresidentPennsylvania’s 20 electoral votes put native son Joe Biden above the 270 needed to become the 46th President of the United States. Born in Scranton, the former vice president and long" descr="Presidential ResultsJoe Biden wins election to be the 46th US PresidentPennsylvania’s 20 electoral votes put native son Joe Biden above the 270 needed to become the 46th President of the United States. Born in Scranton, the former vice president and longtime Delaware senator defeated Donald Trump, the first President to lose a reelection bid since George H.W. Bush in 1992."/>
          <p:cNvPicPr>
            <a:picLocks noChangeAspect="1"/>
          </p:cNvPicPr>
          <p:nvPr/>
        </p:nvPicPr>
        <p:blipFill>
          <a:blip r:embed="rId5"/>
          <a:stretch>
            <a:fillRect/>
          </a:stretch>
        </p:blipFill>
        <p:spPr>
          <a:xfrm>
            <a:off x="7771892" y="2041485"/>
            <a:ext cx="7407148" cy="1567235"/>
          </a:xfrm>
          <a:prstGeom prst="rect">
            <a:avLst/>
          </a:prstGeom>
          <a:ln w="12700">
            <a:miter lim="400000"/>
          </a:ln>
        </p:spPr>
      </p:pic>
      <p:pic>
        <p:nvPicPr>
          <p:cNvPr id="412" name="State resultsAlabama, Alaska, and Arizona are shown with information cards and a button “Show more states”" descr="State resultsAlabama, Alaska, and Arizona are shown with information cards and a button “Show more states”"/>
          <p:cNvPicPr>
            <a:picLocks noChangeAspect="1"/>
          </p:cNvPicPr>
          <p:nvPr/>
        </p:nvPicPr>
        <p:blipFill>
          <a:blip r:embed="rId6"/>
          <a:stretch>
            <a:fillRect/>
          </a:stretch>
        </p:blipFill>
        <p:spPr>
          <a:xfrm>
            <a:off x="7771892" y="9416136"/>
            <a:ext cx="7407148" cy="3226291"/>
          </a:xfrm>
          <a:prstGeom prst="rect">
            <a:avLst/>
          </a:prstGeom>
          <a:ln w="12700">
            <a:miter lim="400000"/>
          </a:ln>
        </p:spPr>
      </p:pic>
      <p:sp>
        <p:nvSpPr>
          <p:cNvPr id="413" name="TextBox 17"/>
          <p:cNvSpPr txBox="1"/>
          <p:nvPr/>
        </p:nvSpPr>
        <p:spPr>
          <a:xfrm>
            <a:off x="15782036" y="5784828"/>
            <a:ext cx="8601965" cy="66722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914400">
              <a:defRPr b="1">
                <a:solidFill>
                  <a:srgbClr val="000000"/>
                </a:solidFill>
              </a:defRPr>
            </a:pPr>
            <a:r>
              <a:t>Robust</a:t>
            </a:r>
            <a:r>
              <a:rPr b="0">
                <a:latin typeface="Arial"/>
                <a:ea typeface="Arial"/>
                <a:cs typeface="Arial"/>
                <a:sym typeface="Arial"/>
              </a:rPr>
              <a:t>:</a:t>
            </a:r>
          </a:p>
          <a:p>
            <a:pPr algn="l" defTabSz="914400">
              <a:defRPr b="1">
                <a:solidFill>
                  <a:srgbClr val="000000"/>
                </a:solidFill>
              </a:defRPr>
            </a:pPr>
            <a:r>
              <a:t>275</a:t>
            </a:r>
            <a:r>
              <a:rPr b="0">
                <a:latin typeface="Arial"/>
                <a:ea typeface="Arial"/>
                <a:cs typeface="Arial"/>
                <a:sym typeface="Arial"/>
              </a:rPr>
              <a:t> - Does not conform to standards</a:t>
            </a:r>
          </a:p>
          <a:p>
            <a:pPr algn="l" defTabSz="914400">
              <a:defRPr b="1">
                <a:solidFill>
                  <a:srgbClr val="000000"/>
                </a:solidFill>
              </a:defRPr>
            </a:pPr>
            <a:r>
              <a:t>82</a:t>
            </a:r>
            <a:r>
              <a:rPr b="0">
                <a:latin typeface="Arial"/>
                <a:ea typeface="Arial"/>
                <a:cs typeface="Arial"/>
                <a:sym typeface="Arial"/>
              </a:rPr>
              <a:t> - Semantically invalid</a:t>
            </a:r>
          </a:p>
          <a:p>
            <a:pPr algn="l" defTabSz="914400">
              <a:defRPr b="1">
                <a:solidFill>
                  <a:srgbClr val="000000"/>
                </a:solidFill>
              </a:defRPr>
            </a:pPr>
            <a:r>
              <a:t>12</a:t>
            </a:r>
            <a:r>
              <a:rPr b="0">
                <a:latin typeface="Arial"/>
                <a:ea typeface="Arial"/>
                <a:cs typeface="Arial"/>
                <a:sym typeface="Arial"/>
              </a:rPr>
              <a:t> - Fragile technology support</a:t>
            </a:r>
          </a:p>
          <a:p>
            <a:pPr algn="l" defTabSz="914400">
              <a:defRPr>
                <a:solidFill>
                  <a:srgbClr val="000000"/>
                </a:solidFill>
                <a:latin typeface="Arial"/>
                <a:ea typeface="Arial"/>
                <a:cs typeface="Arial"/>
                <a:sym typeface="Arial"/>
              </a:defRPr>
            </a:pPr>
            <a:endParaRPr b="0">
              <a:latin typeface="Arial"/>
              <a:ea typeface="Arial"/>
              <a:cs typeface="Arial"/>
              <a:sym typeface="Arial"/>
            </a:endParaRPr>
          </a:p>
          <a:p>
            <a:pPr algn="l" defTabSz="914400">
              <a:defRPr b="1">
                <a:solidFill>
                  <a:srgbClr val="000000"/>
                </a:solidFill>
              </a:defRPr>
            </a:pPr>
            <a:r>
              <a:t>Compromising</a:t>
            </a:r>
            <a:r>
              <a:rPr b="0">
                <a:latin typeface="Arial"/>
                <a:ea typeface="Arial"/>
                <a:cs typeface="Arial"/>
                <a:sym typeface="Arial"/>
              </a:rPr>
              <a:t>:</a:t>
            </a:r>
          </a:p>
          <a:p>
            <a:pPr algn="l" defTabSz="914400">
              <a:defRPr b="1">
                <a:solidFill>
                  <a:srgbClr val="000000"/>
                </a:solidFill>
              </a:defRPr>
            </a:pPr>
            <a:r>
              <a:t>54</a:t>
            </a:r>
            <a:r>
              <a:rPr b="0">
                <a:latin typeface="Arial"/>
                <a:ea typeface="Arial"/>
                <a:cs typeface="Arial"/>
                <a:sym typeface="Arial"/>
              </a:rPr>
              <a:t> - Information can only be reached through single process</a:t>
            </a:r>
          </a:p>
          <a:p>
            <a:pPr algn="l" defTabSz="914400">
              <a:defRPr b="1">
                <a:solidFill>
                  <a:srgbClr val="000000"/>
                </a:solidFill>
              </a:defRPr>
            </a:pPr>
            <a:r>
              <a:t>61</a:t>
            </a:r>
            <a:r>
              <a:rPr b="0">
                <a:latin typeface="Arial"/>
                <a:ea typeface="Arial"/>
                <a:cs typeface="Arial"/>
                <a:sym typeface="Arial"/>
              </a:rPr>
              <a:t> - Information cannot be navigated according to narrative or structure</a:t>
            </a:r>
          </a:p>
          <a:p>
            <a:pPr algn="l" defTabSz="914400">
              <a:defRPr>
                <a:solidFill>
                  <a:srgbClr val="000000"/>
                </a:solidFill>
                <a:latin typeface="Arial"/>
                <a:ea typeface="Arial"/>
                <a:cs typeface="Arial"/>
                <a:sym typeface="Arial"/>
              </a:defRPr>
            </a:pPr>
            <a:endParaRPr b="0">
              <a:latin typeface="Arial"/>
              <a:ea typeface="Arial"/>
              <a:cs typeface="Arial"/>
              <a:sym typeface="Arial"/>
            </a:endParaRPr>
          </a:p>
          <a:p>
            <a:pPr algn="l" defTabSz="914400">
              <a:defRPr b="1">
                <a:solidFill>
                  <a:srgbClr val="000000"/>
                </a:solidFill>
              </a:defRPr>
            </a:pPr>
            <a:r>
              <a:t>Assistive</a:t>
            </a:r>
            <a:r>
              <a:rPr b="0">
                <a:latin typeface="Arial"/>
                <a:ea typeface="Arial"/>
                <a:cs typeface="Arial"/>
                <a:sym typeface="Arial"/>
              </a:rPr>
              <a:t>:</a:t>
            </a:r>
          </a:p>
          <a:p>
            <a:pPr algn="l" defTabSz="914400">
              <a:defRPr b="1">
                <a:solidFill>
                  <a:srgbClr val="000000"/>
                </a:solidFill>
              </a:defRPr>
            </a:pPr>
            <a:r>
              <a:t>101</a:t>
            </a:r>
            <a:r>
              <a:rPr b="0">
                <a:latin typeface="Arial"/>
                <a:ea typeface="Arial"/>
                <a:cs typeface="Arial"/>
                <a:sym typeface="Arial"/>
              </a:rPr>
              <a:t> - Navigation and interaction is tedious</a:t>
            </a:r>
          </a:p>
          <a:p>
            <a:pPr algn="l" defTabSz="914400">
              <a:defRPr>
                <a:solidFill>
                  <a:srgbClr val="000000"/>
                </a:solidFill>
                <a:latin typeface="Arial"/>
                <a:ea typeface="Arial"/>
                <a:cs typeface="Arial"/>
                <a:sym typeface="Arial"/>
              </a:defRPr>
            </a:pPr>
            <a:endParaRPr b="0">
              <a:latin typeface="Arial"/>
              <a:ea typeface="Arial"/>
              <a:cs typeface="Arial"/>
              <a:sym typeface="Arial"/>
            </a:endParaRPr>
          </a:p>
          <a:p>
            <a:pPr algn="l" defTabSz="914400">
              <a:defRPr b="1">
                <a:solidFill>
                  <a:srgbClr val="000000"/>
                </a:solidFill>
              </a:defRPr>
            </a:pPr>
            <a:r>
              <a:t>Flexible</a:t>
            </a:r>
            <a:r>
              <a:rPr b="0">
                <a:latin typeface="Arial"/>
                <a:ea typeface="Arial"/>
                <a:cs typeface="Arial"/>
                <a:sym typeface="Arial"/>
              </a:rPr>
              <a:t>:</a:t>
            </a:r>
          </a:p>
          <a:p>
            <a:pPr algn="l" defTabSz="914400">
              <a:defRPr b="1">
                <a:solidFill>
                  <a:srgbClr val="000000"/>
                </a:solidFill>
              </a:defRPr>
            </a:pPr>
            <a:r>
              <a:t>2</a:t>
            </a:r>
            <a:r>
              <a:rPr b="0">
                <a:latin typeface="Arial"/>
                <a:ea typeface="Arial"/>
                <a:cs typeface="Arial"/>
                <a:sym typeface="Arial"/>
              </a:rPr>
              <a:t> - User style change not respected</a:t>
            </a:r>
          </a:p>
          <a:p>
            <a:pPr algn="l" defTabSz="914400">
              <a:defRPr b="1">
                <a:solidFill>
                  <a:srgbClr val="000000"/>
                </a:solidFill>
              </a:defRPr>
            </a:pPr>
            <a:r>
              <a:t>121</a:t>
            </a:r>
            <a:r>
              <a:rPr b="0">
                <a:latin typeface="Arial"/>
                <a:ea typeface="Arial"/>
                <a:cs typeface="Arial"/>
                <a:sym typeface="Arial"/>
              </a:rPr>
              <a:t> - User text adjustments are not respected</a:t>
            </a:r>
          </a:p>
          <a:p>
            <a:pPr algn="l" defTabSz="914400">
              <a:defRPr b="1">
                <a:solidFill>
                  <a:srgbClr val="000000"/>
                </a:solidFill>
              </a:defRPr>
            </a:pPr>
            <a:r>
              <a:t>1</a:t>
            </a:r>
            <a:r>
              <a:rPr b="0">
                <a:latin typeface="Arial"/>
                <a:ea typeface="Arial"/>
                <a:cs typeface="Arial"/>
                <a:sym typeface="Arial"/>
              </a:rPr>
              <a:t> - Scrolling experiences cannot be adjusted or opted out of</a:t>
            </a:r>
          </a:p>
          <a:p>
            <a:pPr algn="l" defTabSz="914400">
              <a:defRPr>
                <a:solidFill>
                  <a:srgbClr val="000000"/>
                </a:solidFill>
                <a:latin typeface="Arial"/>
                <a:ea typeface="Arial"/>
                <a:cs typeface="Arial"/>
                <a:sym typeface="Arial"/>
              </a:defRPr>
            </a:pPr>
            <a:r>
              <a:t>Contrast and textures cannot be adjusted</a:t>
            </a:r>
          </a:p>
        </p:txBody>
      </p:sp>
      <p:sp>
        <p:nvSpPr>
          <p:cNvPr id="414" name="TextBox 18"/>
          <p:cNvSpPr txBox="1"/>
          <p:nvPr/>
        </p:nvSpPr>
        <p:spPr>
          <a:xfrm>
            <a:off x="318261" y="4196117"/>
            <a:ext cx="6850635" cy="19373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2438337">
              <a:defRPr sz="7000" b="1">
                <a:solidFill>
                  <a:srgbClr val="090909"/>
                </a:solidFill>
              </a:defRPr>
            </a:pPr>
            <a:r>
              <a:t>978 </a:t>
            </a:r>
            <a:r>
              <a:rPr sz="5000"/>
              <a:t>access failures found in ~60 minutes.</a:t>
            </a:r>
          </a:p>
        </p:txBody>
      </p:sp>
      <p:sp>
        <p:nvSpPr>
          <p:cNvPr id="415" name="Text Placeholder 3"/>
          <p:cNvSpPr txBox="1"/>
          <p:nvPr/>
        </p:nvSpPr>
        <p:spPr>
          <a:xfrm>
            <a:off x="1201439" y="12397185"/>
            <a:ext cx="21968622" cy="6369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lvl1pPr algn="l" defTabSz="825500">
              <a:lnSpc>
                <a:spcPct val="90000"/>
              </a:lnSpc>
              <a:defRPr sz="3600" i="1">
                <a:solidFill>
                  <a:srgbClr val="000000"/>
                </a:solidFill>
                <a:latin typeface="Helvetica Neue UltraLight"/>
                <a:ea typeface="Helvetica Neue UltraLight"/>
                <a:cs typeface="Helvetica Neue UltraLight"/>
                <a:sym typeface="Helvetica Neue UltraLight"/>
              </a:defRPr>
            </a:lvl1pPr>
          </a:lstStyle>
          <a:p>
            <a:r>
              <a:t> </a:t>
            </a:r>
          </a:p>
        </p:txBody>
      </p:sp>
      <p:sp>
        <p:nvSpPr>
          <p:cNvPr id="416" name="Slide Number Placeholder 5"/>
          <p:cNvSpPr txBox="1">
            <a:spLocks noGrp="1"/>
          </p:cNvSpPr>
          <p:nvPr>
            <p:ph type="sldNum" sz="quarter" idx="4294967295"/>
          </p:nvPr>
        </p:nvSpPr>
        <p:spPr>
          <a:xfrm>
            <a:off x="22943128" y="12818619"/>
            <a:ext cx="597104" cy="3746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chor="t">
            <a:normAutofit/>
          </a:bodyPr>
          <a:lstStyle>
            <a:lvl1pPr marL="228600" algn="l" defTabSz="2438337">
              <a:spcBef>
                <a:spcPts val="1800"/>
              </a:spcBef>
              <a:defRPr>
                <a:solidFill>
                  <a:srgbClr val="5E5E5E"/>
                </a:solidFill>
              </a:defRPr>
            </a:lvl1pPr>
          </a:lstStyle>
          <a:p>
            <a:fld id="{86CB4B4D-7CA3-9044-876B-883B54F8677D}" type="slidenum">
              <a:rPr/>
              <a:t>11</a:t>
            </a:fld>
            <a:endParaRPr/>
          </a:p>
        </p:txBody>
      </p:sp>
      <p:sp>
        <p:nvSpPr>
          <p:cNvPr id="417" name="Chartability has helped me audit and train others"/>
          <p:cNvSpPr txBox="1">
            <a:spLocks noGrp="1"/>
          </p:cNvSpPr>
          <p:nvPr>
            <p:ph type="title"/>
          </p:nvPr>
        </p:nvSpPr>
        <p:spPr>
          <a:xfrm>
            <a:off x="1206500" y="638080"/>
            <a:ext cx="22271148" cy="2712695"/>
          </a:xfrm>
          <a:prstGeom prst="rect">
            <a:avLst/>
          </a:prstGeom>
        </p:spPr>
        <p:txBody>
          <a:bodyPr anchor="t"/>
          <a:lstStyle>
            <a:lvl1pPr defTabSz="2438338">
              <a:defRPr sz="8500" b="1" spc="-170"/>
            </a:lvl1pPr>
          </a:lstStyle>
          <a:p>
            <a:r>
              <a:t>Chartability has helped me audit and train others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Google Shape;494;g10104eaf235_1_87"/>
          <p:cNvSpPr txBox="1">
            <a:spLocks noGrp="1"/>
          </p:cNvSpPr>
          <p:nvPr>
            <p:ph type="body" sz="quarter" idx="1"/>
          </p:nvPr>
        </p:nvSpPr>
        <p:spPr>
          <a:xfrm>
            <a:off x="575548" y="10903869"/>
            <a:ext cx="3543831" cy="1053901"/>
          </a:xfrm>
          <a:prstGeom prst="rect">
            <a:avLst/>
          </a:prstGeom>
        </p:spPr>
        <p:txBody>
          <a:bodyPr lIns="50800" tIns="50800" rIns="50800" bIns="50800"/>
          <a:lstStyle>
            <a:lvl1pPr marL="0" algn="ctr" defTabSz="2438338">
              <a:lnSpc>
                <a:spcPct val="90000"/>
              </a:lnSpc>
              <a:spcBef>
                <a:spcPts val="2500"/>
              </a:spcBef>
              <a:defRPr sz="4800">
                <a:solidFill>
                  <a:srgbClr val="505050"/>
                </a:solidFill>
              </a:defRPr>
            </a:lvl1pPr>
          </a:lstStyle>
          <a:p>
            <a:r>
              <a:t>Creators</a:t>
            </a:r>
          </a:p>
        </p:txBody>
      </p:sp>
      <p:sp>
        <p:nvSpPr>
          <p:cNvPr id="422" name="Google Shape;495;g10104eaf235_1_87"/>
          <p:cNvSpPr/>
          <p:nvPr/>
        </p:nvSpPr>
        <p:spPr>
          <a:xfrm>
            <a:off x="5760377" y="7841056"/>
            <a:ext cx="920101" cy="3010801"/>
          </a:xfrm>
          <a:prstGeom prst="rect">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423" name="Google Shape;496;g10104eaf235_1_87"/>
          <p:cNvSpPr/>
          <p:nvPr/>
        </p:nvSpPr>
        <p:spPr>
          <a:xfrm>
            <a:off x="842063" y="7841056"/>
            <a:ext cx="3010802" cy="3010801"/>
          </a:xfrm>
          <a:prstGeom prst="ellipse">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424" name="Google Shape;497;g10104eaf235_1_87"/>
          <p:cNvSpPr/>
          <p:nvPr/>
        </p:nvSpPr>
        <p:spPr>
          <a:xfrm>
            <a:off x="8577487" y="4171507"/>
            <a:ext cx="8254126" cy="6680349"/>
          </a:xfrm>
          <a:custGeom>
            <a:avLst/>
            <a:gdLst/>
            <a:ahLst/>
            <a:cxnLst>
              <a:cxn ang="0">
                <a:pos x="wd2" y="hd2"/>
              </a:cxn>
              <a:cxn ang="5400000">
                <a:pos x="wd2" y="hd2"/>
              </a:cxn>
              <a:cxn ang="10800000">
                <a:pos x="wd2" y="hd2"/>
              </a:cxn>
              <a:cxn ang="16200000">
                <a:pos x="wd2" y="hd2"/>
              </a:cxn>
            </a:cxnLst>
            <a:rect l="0" t="0" r="r" b="b"/>
            <a:pathLst>
              <a:path w="21600" h="21600" extrusionOk="0">
                <a:moveTo>
                  <a:pt x="0" y="12023"/>
                </a:moveTo>
                <a:cubicBezTo>
                  <a:pt x="48" y="16023"/>
                  <a:pt x="0" y="17600"/>
                  <a:pt x="48" y="21600"/>
                </a:cubicBezTo>
                <a:lnTo>
                  <a:pt x="21600" y="21597"/>
                </a:lnTo>
                <a:lnTo>
                  <a:pt x="21600" y="0"/>
                </a:lnTo>
                <a:lnTo>
                  <a:pt x="0" y="12023"/>
                </a:lnTo>
                <a:close/>
              </a:path>
            </a:pathLst>
          </a:custGeom>
          <a:solidFill>
            <a:srgbClr val="FFFFFF"/>
          </a:solidFill>
          <a:ln w="76200">
            <a:solidFill>
              <a:srgbClr val="5E5E5E"/>
            </a:solidFill>
          </a:ln>
        </p:spPr>
        <p:txBody>
          <a:bodyPr lIns="45719" rIns="45719"/>
          <a:lstStyle/>
          <a:p>
            <a:pPr algn="l" defTabSz="914400">
              <a:defRPr sz="1400">
                <a:solidFill>
                  <a:srgbClr val="000000"/>
                </a:solidFill>
                <a:latin typeface="Arial"/>
                <a:ea typeface="Arial"/>
                <a:cs typeface="Arial"/>
                <a:sym typeface="Arial"/>
              </a:defRPr>
            </a:pPr>
            <a:endParaRPr/>
          </a:p>
        </p:txBody>
      </p:sp>
      <p:sp>
        <p:nvSpPr>
          <p:cNvPr id="425" name="Google Shape;498;g10104eaf235_1_87"/>
          <p:cNvSpPr txBox="1">
            <a:spLocks noGrp="1"/>
          </p:cNvSpPr>
          <p:nvPr>
            <p:ph type="body" idx="21"/>
          </p:nvPr>
        </p:nvSpPr>
        <p:spPr>
          <a:xfrm>
            <a:off x="3927826" y="10903869"/>
            <a:ext cx="4585201" cy="10539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lgn="ctr">
              <a:buSzTx/>
              <a:buNone/>
            </a:lvl1pPr>
          </a:lstStyle>
          <a:p>
            <a:r>
              <a:t>Tools</a:t>
            </a:r>
          </a:p>
        </p:txBody>
      </p:sp>
      <p:sp>
        <p:nvSpPr>
          <p:cNvPr id="426" name="Google Shape;500;g10104eaf235_1_87"/>
          <p:cNvSpPr/>
          <p:nvPr/>
        </p:nvSpPr>
        <p:spPr>
          <a:xfrm>
            <a:off x="7610699" y="7462756"/>
            <a:ext cx="1" cy="3389101"/>
          </a:xfrm>
          <a:prstGeom prst="line">
            <a:avLst/>
          </a:prstGeom>
          <a:ln w="76200">
            <a:solidFill>
              <a:srgbClr val="5E5E5E"/>
            </a:solidFill>
            <a:prstDash val="dash"/>
          </a:ln>
        </p:spPr>
        <p:txBody>
          <a:bodyPr lIns="45719" rIns="45719"/>
          <a:lstStyle/>
          <a:p>
            <a:pPr algn="l" defTabSz="914400">
              <a:defRPr sz="1400">
                <a:latin typeface="Arial"/>
                <a:ea typeface="Arial"/>
                <a:cs typeface="Arial"/>
                <a:sym typeface="Arial"/>
              </a:defRPr>
            </a:pPr>
            <a:endParaRPr/>
          </a:p>
        </p:txBody>
      </p:sp>
      <p:sp>
        <p:nvSpPr>
          <p:cNvPr id="427" name="Google Shape;501;g10104eaf235_1_87"/>
          <p:cNvSpPr/>
          <p:nvPr/>
        </p:nvSpPr>
        <p:spPr>
          <a:xfrm>
            <a:off x="4066823"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428" name="Google Shape;502;g10104eaf235_1_87"/>
          <p:cNvSpPr/>
          <p:nvPr/>
        </p:nvSpPr>
        <p:spPr>
          <a:xfrm>
            <a:off x="6876149"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429" name="Google Shape;503;g10104eaf235_1_87"/>
          <p:cNvSpPr/>
          <p:nvPr/>
        </p:nvSpPr>
        <p:spPr>
          <a:xfrm flipV="1">
            <a:off x="16831611" y="1997245"/>
            <a:ext cx="4976101" cy="2195401"/>
          </a:xfrm>
          <a:prstGeom prst="line">
            <a:avLst/>
          </a:prstGeom>
          <a:ln w="114300">
            <a:solidFill>
              <a:srgbClr val="5E5E5E"/>
            </a:solidFill>
            <a:prstDash val="dash"/>
            <a:tailEnd type="triangle"/>
          </a:ln>
        </p:spPr>
        <p:txBody>
          <a:bodyPr lIns="45719" rIns="45719"/>
          <a:lstStyle/>
          <a:p>
            <a:pPr algn="l" defTabSz="914400">
              <a:defRPr sz="1400">
                <a:latin typeface="Arial"/>
                <a:ea typeface="Arial"/>
                <a:cs typeface="Arial"/>
                <a:sym typeface="Arial"/>
              </a:defRPr>
            </a:pPr>
            <a:endParaRPr/>
          </a:p>
        </p:txBody>
      </p:sp>
      <p:sp>
        <p:nvSpPr>
          <p:cNvPr id="430" name="Google Shape;503;g10104eaf235_1_87"/>
          <p:cNvSpPr/>
          <p:nvPr/>
        </p:nvSpPr>
        <p:spPr>
          <a:xfrm>
            <a:off x="16807623" y="10815280"/>
            <a:ext cx="5613466" cy="1"/>
          </a:xfrm>
          <a:prstGeom prst="line">
            <a:avLst/>
          </a:prstGeom>
          <a:ln w="114300">
            <a:solidFill>
              <a:srgbClr val="5E5E5E"/>
            </a:solidFill>
            <a:prstDash val="dash"/>
            <a:tailEnd type="triangle"/>
          </a:ln>
        </p:spPr>
        <p:txBody>
          <a:bodyPr lIns="45719" rIns="45719"/>
          <a:lstStyle/>
          <a:p>
            <a:pPr algn="l" defTabSz="914400">
              <a:defRPr sz="1400">
                <a:latin typeface="Arial"/>
                <a:ea typeface="Arial"/>
                <a:cs typeface="Arial"/>
                <a:sym typeface="Arial"/>
              </a:defRPr>
            </a:pPr>
            <a:endParaRPr/>
          </a:p>
        </p:txBody>
      </p:sp>
      <p:sp>
        <p:nvSpPr>
          <p:cNvPr id="431" name="Google Shape;499;g10104eaf235_1_87"/>
          <p:cNvSpPr txBox="1"/>
          <p:nvPr/>
        </p:nvSpPr>
        <p:spPr>
          <a:xfrm>
            <a:off x="5760377" y="3243082"/>
            <a:ext cx="8818903" cy="16909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algn="l" defTabSz="2438337">
              <a:spcBef>
                <a:spcPts val="1800"/>
              </a:spcBef>
              <a:defRPr sz="8800" b="1">
                <a:solidFill>
                  <a:srgbClr val="000000"/>
                </a:solidFill>
              </a:defRPr>
            </a:lvl1pPr>
          </a:lstStyle>
          <a:p>
            <a:r>
              <a:t>97-99%</a:t>
            </a:r>
          </a:p>
        </p:txBody>
      </p:sp>
      <p:sp>
        <p:nvSpPr>
          <p:cNvPr id="432" name="Google Shape;505;g10104eaf235_1_87"/>
          <p:cNvSpPr txBox="1"/>
          <p:nvPr/>
        </p:nvSpPr>
        <p:spPr>
          <a:xfrm>
            <a:off x="16415303" y="10903869"/>
            <a:ext cx="7688281" cy="13366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nSpc>
                <a:spcPct val="90000"/>
              </a:lnSpc>
              <a:spcBef>
                <a:spcPts val="2500"/>
              </a:spcBef>
              <a:defRPr sz="4800">
                <a:solidFill>
                  <a:srgbClr val="505050"/>
                </a:solidFill>
              </a:defRPr>
            </a:lvl1pPr>
          </a:lstStyle>
          <a:p>
            <a:r>
              <a:t>Future Things</a:t>
            </a:r>
          </a:p>
        </p:txBody>
      </p:sp>
      <p:sp>
        <p:nvSpPr>
          <p:cNvPr id="433" name="Text Placeholder 3"/>
          <p:cNvSpPr txBox="1"/>
          <p:nvPr/>
        </p:nvSpPr>
        <p:spPr>
          <a:xfrm>
            <a:off x="5760377" y="4888629"/>
            <a:ext cx="8318242" cy="10626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lvl1pPr algn="l"/>
          </a:lstStyle>
          <a:p>
            <a:r>
              <a:t>Source: World Wide Web Consortium. “The WebAIM Million Report.” 2019-2024</a:t>
            </a:r>
          </a:p>
        </p:txBody>
      </p:sp>
      <p:sp>
        <p:nvSpPr>
          <p:cNvPr id="434" name="Google Shape;499;g10104eaf235_1_87"/>
          <p:cNvSpPr txBox="1"/>
          <p:nvPr/>
        </p:nvSpPr>
        <p:spPr>
          <a:xfrm>
            <a:off x="8700448" y="10903869"/>
            <a:ext cx="8008202" cy="1053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nSpc>
                <a:spcPct val="90000"/>
              </a:lnSpc>
              <a:spcBef>
                <a:spcPts val="2500"/>
              </a:spcBef>
              <a:defRPr sz="4800">
                <a:solidFill>
                  <a:srgbClr val="505050"/>
                </a:solidFill>
              </a:defRPr>
            </a:lvl1pPr>
          </a:lstStyle>
          <a:p>
            <a:r>
              <a:t>Things</a:t>
            </a:r>
          </a:p>
        </p:txBody>
      </p:sp>
      <p:sp>
        <p:nvSpPr>
          <p:cNvPr id="435" name="Google Shape;497;g10104eaf235_1_87"/>
          <p:cNvSpPr/>
          <p:nvPr/>
        </p:nvSpPr>
        <p:spPr>
          <a:xfrm>
            <a:off x="8565492" y="4405746"/>
            <a:ext cx="8254126" cy="6382513"/>
          </a:xfrm>
          <a:custGeom>
            <a:avLst/>
            <a:gdLst/>
            <a:ahLst/>
            <a:cxnLst>
              <a:cxn ang="0">
                <a:pos x="wd2" y="hd2"/>
              </a:cxn>
              <a:cxn ang="5400000">
                <a:pos x="wd2" y="hd2"/>
              </a:cxn>
              <a:cxn ang="10800000">
                <a:pos x="wd2" y="hd2"/>
              </a:cxn>
              <a:cxn ang="16200000">
                <a:pos x="wd2" y="hd2"/>
              </a:cxn>
            </a:cxnLst>
            <a:rect l="0" t="0" r="r" b="b"/>
            <a:pathLst>
              <a:path w="21600" h="21600" extrusionOk="0">
                <a:moveTo>
                  <a:pt x="0" y="12023"/>
                </a:moveTo>
                <a:cubicBezTo>
                  <a:pt x="48" y="16023"/>
                  <a:pt x="0" y="17600"/>
                  <a:pt x="48" y="21600"/>
                </a:cubicBezTo>
                <a:lnTo>
                  <a:pt x="21600" y="21597"/>
                </a:lnTo>
                <a:lnTo>
                  <a:pt x="21600" y="0"/>
                </a:lnTo>
                <a:lnTo>
                  <a:pt x="0" y="12023"/>
                </a:lnTo>
                <a:close/>
              </a:path>
            </a:pathLst>
          </a:custGeom>
          <a:solidFill>
            <a:srgbClr val="5E5E5E"/>
          </a:solidFill>
          <a:ln w="76200">
            <a:solidFill>
              <a:srgbClr val="5E5E5E"/>
            </a:solidFill>
          </a:ln>
        </p:spPr>
        <p:txBody>
          <a:bodyPr lIns="45719" rIns="45719"/>
          <a:lstStyle/>
          <a:p>
            <a:pPr algn="l" defTabSz="914400">
              <a:defRPr sz="1400">
                <a:solidFill>
                  <a:srgbClr val="000000"/>
                </a:solidFill>
                <a:latin typeface="Arial"/>
                <a:ea typeface="Arial"/>
                <a:cs typeface="Arial"/>
                <a:sym typeface="Arial"/>
              </a:defRPr>
            </a:pPr>
            <a:endParaRPr/>
          </a:p>
        </p:txBody>
      </p:sp>
      <p:sp>
        <p:nvSpPr>
          <p:cNvPr id="436" name="Text"/>
          <p:cNvSpPr txBox="1"/>
          <p:nvPr/>
        </p:nvSpPr>
        <p:spPr>
          <a:xfrm>
            <a:off x="12001499" y="13080999"/>
            <a:ext cx="368505" cy="374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lvl1pPr defTabSz="914400">
              <a:defRPr sz="1800"/>
            </a:lvl1pPr>
          </a:lstStyle>
          <a:p>
            <a:fld id="{86CB4B4D-7CA3-9044-876B-883B54F8677D}" type="slidenum">
              <a:rPr/>
              <a:t>12</a:t>
            </a:fld>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 name="Google Shape;193;g10117343390_0_11"/>
          <p:cNvSpPr txBox="1">
            <a:spLocks noGrp="1"/>
          </p:cNvSpPr>
          <p:nvPr>
            <p:ph type="title"/>
          </p:nvPr>
        </p:nvSpPr>
        <p:spPr>
          <a:xfrm>
            <a:off x="822402" y="5777348"/>
            <a:ext cx="21837136" cy="3605337"/>
          </a:xfrm>
          <a:prstGeom prst="rect">
            <a:avLst/>
          </a:prstGeom>
        </p:spPr>
        <p:txBody>
          <a:bodyPr/>
          <a:lstStyle>
            <a:lvl1pPr defTabSz="2438338">
              <a:defRPr sz="11600" b="1" spc="-232"/>
            </a:lvl1pPr>
          </a:lstStyle>
          <a:p>
            <a:r>
              <a:t>Will I always be teaching primarily just the basics?</a:t>
            </a:r>
          </a:p>
        </p:txBody>
      </p:sp>
      <p:sp>
        <p:nvSpPr>
          <p:cNvPr id="441"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914400">
              <a:defRPr>
                <a:solidFill>
                  <a:srgbClr val="5E5E5E"/>
                </a:solidFill>
              </a:defRPr>
            </a:lvl1pPr>
          </a:lstStyle>
          <a:p>
            <a:fld id="{86CB4B4D-7CA3-9044-876B-883B54F8677D}" type="slidenum">
              <a:rPr/>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Google Shape;193;g10117343390_0_11"/>
          <p:cNvSpPr txBox="1">
            <a:spLocks noGrp="1"/>
          </p:cNvSpPr>
          <p:nvPr>
            <p:ph type="title"/>
          </p:nvPr>
        </p:nvSpPr>
        <p:spPr>
          <a:xfrm>
            <a:off x="822402" y="5777348"/>
            <a:ext cx="21837136" cy="4931387"/>
          </a:xfrm>
          <a:prstGeom prst="rect">
            <a:avLst/>
          </a:prstGeom>
        </p:spPr>
        <p:txBody>
          <a:bodyPr/>
          <a:lstStyle/>
          <a:p>
            <a:pPr defTabSz="2438338">
              <a:defRPr sz="11600" b="1" spc="-232"/>
            </a:pPr>
            <a:r>
              <a:t>A hard problem</a:t>
            </a:r>
            <a:r>
              <a:rPr b="0"/>
              <a:t>: </a:t>
            </a:r>
            <a:r>
              <a:t>Access Friction</a:t>
            </a:r>
            <a:r>
              <a:rPr b="0"/>
              <a:t> is when accessibility for someone produces a barrier for others</a:t>
            </a:r>
          </a:p>
        </p:txBody>
      </p:sp>
      <p:sp>
        <p:nvSpPr>
          <p:cNvPr id="446"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914400">
              <a:defRPr>
                <a:solidFill>
                  <a:srgbClr val="5E5E5E"/>
                </a:solidFill>
              </a:defRPr>
            </a:lvl1pPr>
          </a:lstStyle>
          <a:p>
            <a:fld id="{86CB4B4D-7CA3-9044-876B-883B54F8677D}" type="slidenum">
              <a:rPr/>
              <a:t>14</a:t>
            </a:fld>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914400">
              <a:defRPr>
                <a:solidFill>
                  <a:srgbClr val="5E5E5E"/>
                </a:solidFill>
              </a:defRPr>
            </a:lvl1pPr>
          </a:lstStyle>
          <a:p>
            <a:fld id="{86CB4B4D-7CA3-9044-876B-883B54F8677D}" type="slidenum">
              <a:rPr/>
              <a:t>15</a:t>
            </a:fld>
            <a:endParaRPr/>
          </a:p>
        </p:txBody>
      </p:sp>
      <p:pic>
        <p:nvPicPr>
          <p:cNvPr id="451" name="Estimated US Energy Consumption in 2017. Sankey Diagram shown with textures and colors across the sankey flow bands." descr="Estimated US Energy Consumption in 2017. Sankey Diagram shown with textures and colors across the sankey flow bands."/>
          <p:cNvPicPr>
            <a:picLocks noChangeAspect="1"/>
          </p:cNvPicPr>
          <p:nvPr/>
        </p:nvPicPr>
        <p:blipFill>
          <a:blip r:embed="rId3"/>
          <a:stretch>
            <a:fillRect/>
          </a:stretch>
        </p:blipFill>
        <p:spPr>
          <a:xfrm>
            <a:off x="298800" y="2586561"/>
            <a:ext cx="23786400" cy="10026047"/>
          </a:xfrm>
          <a:prstGeom prst="rect">
            <a:avLst/>
          </a:prstGeom>
          <a:ln w="12700">
            <a:miter lim="400000"/>
          </a:ln>
        </p:spPr>
      </p:pic>
      <p:sp>
        <p:nvSpPr>
          <p:cNvPr id="452" name="Google Shape;193;g10117343390_0_11"/>
          <p:cNvSpPr txBox="1">
            <a:spLocks noGrp="1"/>
          </p:cNvSpPr>
          <p:nvPr>
            <p:ph type="title"/>
          </p:nvPr>
        </p:nvSpPr>
        <p:spPr>
          <a:xfrm>
            <a:off x="1206500" y="1079500"/>
            <a:ext cx="20840809" cy="1435100"/>
          </a:xfrm>
          <a:prstGeom prst="rect">
            <a:avLst/>
          </a:prstGeom>
        </p:spPr>
        <p:txBody>
          <a:bodyPr/>
          <a:lstStyle>
            <a:lvl1pPr defTabSz="1828754">
              <a:defRPr sz="8700" b="1" spc="-174"/>
            </a:lvl1pPr>
          </a:lstStyle>
          <a:p>
            <a:r>
              <a:t>What about this is accessible? Why?</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914400">
              <a:defRPr>
                <a:solidFill>
                  <a:srgbClr val="5E5E5E"/>
                </a:solidFill>
              </a:defRPr>
            </a:lvl1pPr>
          </a:lstStyle>
          <a:p>
            <a:fld id="{86CB4B4D-7CA3-9044-876B-883B54F8677D}" type="slidenum">
              <a:rPr/>
              <a:t>16</a:t>
            </a:fld>
            <a:endParaRPr/>
          </a:p>
        </p:txBody>
      </p:sp>
      <p:pic>
        <p:nvPicPr>
          <p:cNvPr id="457" name="Estimated US Energy Consumption in 2017. Sankey Diagram shown with textures and colors across the sankey flow bands." descr="Estimated US Energy Consumption in 2017. Sankey Diagram shown with textures and colors across the sankey flow bands."/>
          <p:cNvPicPr>
            <a:picLocks noChangeAspect="1"/>
          </p:cNvPicPr>
          <p:nvPr/>
        </p:nvPicPr>
        <p:blipFill>
          <a:blip r:embed="rId3"/>
          <a:stretch>
            <a:fillRect/>
          </a:stretch>
        </p:blipFill>
        <p:spPr>
          <a:xfrm>
            <a:off x="298800" y="2586561"/>
            <a:ext cx="23786400" cy="10026047"/>
          </a:xfrm>
          <a:prstGeom prst="rect">
            <a:avLst/>
          </a:prstGeom>
          <a:ln w="12700">
            <a:miter lim="400000"/>
          </a:ln>
        </p:spPr>
      </p:pic>
      <p:sp>
        <p:nvSpPr>
          <p:cNvPr id="458" name="Google Shape;193;g10117343390_0_11"/>
          <p:cNvSpPr txBox="1">
            <a:spLocks noGrp="1"/>
          </p:cNvSpPr>
          <p:nvPr>
            <p:ph type="title"/>
          </p:nvPr>
        </p:nvSpPr>
        <p:spPr>
          <a:xfrm>
            <a:off x="1206500" y="1079500"/>
            <a:ext cx="20840809" cy="1435100"/>
          </a:xfrm>
          <a:prstGeom prst="rect">
            <a:avLst/>
          </a:prstGeom>
        </p:spPr>
        <p:txBody>
          <a:bodyPr/>
          <a:lstStyle>
            <a:lvl1pPr defTabSz="1804370">
              <a:defRPr sz="8584" b="1" spc="-171"/>
            </a:lvl1pPr>
          </a:lstStyle>
          <a:p>
            <a:r>
              <a:t>What about this might be a barrier? Why?</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914400">
              <a:defRPr>
                <a:solidFill>
                  <a:srgbClr val="5E5E5E"/>
                </a:solidFill>
              </a:defRPr>
            </a:lvl1pPr>
          </a:lstStyle>
          <a:p>
            <a:fld id="{86CB4B4D-7CA3-9044-876B-883B54F8677D}" type="slidenum">
              <a:rPr/>
              <a:t>17</a:t>
            </a:fld>
            <a:endParaRPr/>
          </a:p>
        </p:txBody>
      </p:sp>
      <p:sp>
        <p:nvSpPr>
          <p:cNvPr id="463" name="Google Shape;193;g10117343390_0_11"/>
          <p:cNvSpPr txBox="1">
            <a:spLocks noGrp="1"/>
          </p:cNvSpPr>
          <p:nvPr>
            <p:ph type="title"/>
          </p:nvPr>
        </p:nvSpPr>
        <p:spPr>
          <a:xfrm>
            <a:off x="1206500" y="1079500"/>
            <a:ext cx="20840809" cy="1435100"/>
          </a:xfrm>
          <a:prstGeom prst="rect">
            <a:avLst/>
          </a:prstGeom>
        </p:spPr>
        <p:txBody>
          <a:bodyPr/>
          <a:lstStyle>
            <a:lvl1pPr defTabSz="1609303">
              <a:defRPr sz="7656" b="1" spc="-153"/>
            </a:lvl1pPr>
          </a:lstStyle>
          <a:p>
            <a:r>
              <a:t>Softerware: malleable systems with guardrails</a:t>
            </a:r>
          </a:p>
        </p:txBody>
      </p:sp>
      <p:pic>
        <p:nvPicPr>
          <p:cNvPr id="464" name="A screenshot of a chart dashboard with 3 charts and a Preferences Menu. Options are chosen in the menu that have made the sankey, bar, and line charts next to it change." descr="A screenshot of a chart dashboard with 3 charts and a Preferences Menu. Options are chosen in the menu that have made the sankey, bar, and line charts next to it change."/>
          <p:cNvPicPr>
            <a:picLocks noChangeAspect="1"/>
          </p:cNvPicPr>
          <p:nvPr/>
        </p:nvPicPr>
        <p:blipFill>
          <a:blip r:embed="rId3"/>
          <a:stretch>
            <a:fillRect/>
          </a:stretch>
        </p:blipFill>
        <p:spPr>
          <a:xfrm>
            <a:off x="1149350" y="2372568"/>
            <a:ext cx="22085300" cy="10426701"/>
          </a:xfrm>
          <a:prstGeom prst="rect">
            <a:avLst/>
          </a:prstGeom>
          <a:ln w="12700">
            <a:miter lim="400000"/>
          </a:ln>
        </p:spPr>
      </p:pic>
      <p:sp>
        <p:nvSpPr>
          <p:cNvPr id="465" name="Interactive demo link"/>
          <p:cNvSpPr txBox="1"/>
          <p:nvPr/>
        </p:nvSpPr>
        <p:spPr>
          <a:xfrm>
            <a:off x="10720578" y="12524678"/>
            <a:ext cx="2942845"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Interactive demo link</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9" name="Google Shape;193;g10117343390_0_11"/>
          <p:cNvSpPr txBox="1">
            <a:spLocks noGrp="1"/>
          </p:cNvSpPr>
          <p:nvPr>
            <p:ph type="title"/>
          </p:nvPr>
        </p:nvSpPr>
        <p:spPr>
          <a:xfrm>
            <a:off x="822402" y="5777348"/>
            <a:ext cx="21837136" cy="3605337"/>
          </a:xfrm>
          <a:prstGeom prst="rect">
            <a:avLst/>
          </a:prstGeom>
        </p:spPr>
        <p:txBody>
          <a:bodyPr/>
          <a:lstStyle>
            <a:lvl1pPr defTabSz="1706837">
              <a:defRPr sz="8119" b="1" spc="-162"/>
            </a:lvl1pPr>
          </a:lstStyle>
          <a:p>
            <a:r>
              <a:t>How do I teach basics, responsibility, and advanced concepts to practitioners in a limited time (typically 20-45 minute sessions)?</a:t>
            </a:r>
          </a:p>
        </p:txBody>
      </p:sp>
      <p:sp>
        <p:nvSpPr>
          <p:cNvPr id="470" name="Slide Number"/>
          <p:cNvSpPr txBox="1">
            <a:spLocks noGrp="1"/>
          </p:cNvSpPr>
          <p:nvPr>
            <p:ph type="sldNum" sz="quarter" idx="429496729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914400">
              <a:defRPr>
                <a:solidFill>
                  <a:srgbClr val="5E5E5E"/>
                </a:solidFill>
              </a:defRPr>
            </a:lvl1pPr>
          </a:lstStyle>
          <a:p>
            <a:fld id="{86CB4B4D-7CA3-9044-876B-883B54F8677D}" type="slidenum">
              <a:rPr/>
              <a:t>18</a:t>
            </a:fld>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 name="2025"/>
          <p:cNvSpPr txBox="1"/>
          <p:nvPr/>
        </p:nvSpPr>
        <p:spPr>
          <a:xfrm>
            <a:off x="1201340" y="945845"/>
            <a:ext cx="10581562" cy="636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1877520">
              <a:lnSpc>
                <a:spcPct val="90000"/>
              </a:lnSpc>
              <a:spcBef>
                <a:spcPts val="1900"/>
              </a:spcBef>
              <a:defRPr sz="3696">
                <a:solidFill>
                  <a:srgbClr val="505050"/>
                </a:solidFill>
              </a:defRPr>
            </a:lvl1pPr>
          </a:lstStyle>
          <a:p>
            <a:r>
              <a:t>2025</a:t>
            </a:r>
          </a:p>
        </p:txBody>
      </p:sp>
      <p:sp>
        <p:nvSpPr>
          <p:cNvPr id="475" name="frank.computer"/>
          <p:cNvSpPr txBox="1"/>
          <p:nvPr/>
        </p:nvSpPr>
        <p:spPr>
          <a:xfrm>
            <a:off x="12879534" y="945845"/>
            <a:ext cx="10581562" cy="636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r" defTabSz="1877520">
              <a:lnSpc>
                <a:spcPct val="90000"/>
              </a:lnSpc>
              <a:spcBef>
                <a:spcPts val="1900"/>
              </a:spcBef>
              <a:defRPr sz="3696" u="sng">
                <a:solidFill>
                  <a:srgbClr val="505050"/>
                </a:solidFill>
                <a:hlinkClick r:id="rId3"/>
              </a:defRPr>
            </a:lvl1pPr>
          </a:lstStyle>
          <a:p>
            <a:pPr>
              <a:defRPr u="none"/>
            </a:pPr>
            <a:r>
              <a:rPr u="sng">
                <a:hlinkClick r:id="rId3"/>
              </a:rPr>
              <a:t>frank.computer</a:t>
            </a:r>
          </a:p>
        </p:txBody>
      </p:sp>
      <p:sp>
        <p:nvSpPr>
          <p:cNvPr id="476" name="Line"/>
          <p:cNvSpPr/>
          <p:nvPr/>
        </p:nvSpPr>
        <p:spPr>
          <a:xfrm>
            <a:off x="17112155" y="1264334"/>
            <a:ext cx="2756289" cy="1"/>
          </a:xfrm>
          <a:prstGeom prst="line">
            <a:avLst/>
          </a:prstGeom>
          <a:ln w="152400">
            <a:solidFill>
              <a:srgbClr val="000000"/>
            </a:solidFill>
            <a:miter lim="400000"/>
            <a:tailEnd type="triangle"/>
          </a:ln>
        </p:spPr>
        <p:txBody>
          <a:bodyPr lIns="50800" tIns="50800" rIns="50800" bIns="50800" anchor="ctr"/>
          <a:lstStyle/>
          <a:p>
            <a:endParaRPr/>
          </a:p>
        </p:txBody>
      </p:sp>
      <p:sp>
        <p:nvSpPr>
          <p:cNvPr id="477" name="Slides here"/>
          <p:cNvSpPr txBox="1"/>
          <p:nvPr/>
        </p:nvSpPr>
        <p:spPr>
          <a:xfrm>
            <a:off x="12743422" y="754686"/>
            <a:ext cx="4135375" cy="10192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6000" b="1">
                <a:solidFill>
                  <a:srgbClr val="000000"/>
                </a:solidFill>
              </a:defRPr>
            </a:lvl1pPr>
          </a:lstStyle>
          <a:p>
            <a:r>
              <a:t>Slides here</a:t>
            </a:r>
          </a:p>
        </p:txBody>
      </p:sp>
      <p:sp>
        <p:nvSpPr>
          <p:cNvPr id="478" name="Star"/>
          <p:cNvSpPr/>
          <p:nvPr/>
        </p:nvSpPr>
        <p:spPr>
          <a:xfrm>
            <a:off x="12016259" y="863041"/>
            <a:ext cx="763771" cy="726388"/>
          </a:xfrm>
          <a:prstGeom prst="star5">
            <a:avLst>
              <a:gd name="adj" fmla="val 19100"/>
              <a:gd name="hf" fmla="val 105146"/>
              <a:gd name="vf" fmla="val 110557"/>
            </a:avLst>
          </a:prstGeom>
          <a:solidFill>
            <a:srgbClr val="8D2824"/>
          </a:solidFill>
          <a:ln w="12700">
            <a:miter lim="400000"/>
          </a:ln>
        </p:spPr>
        <p:txBody>
          <a:bodyPr lIns="50800" tIns="50800" rIns="50800" bIns="50800" anchor="ctr"/>
          <a:lstStyle/>
          <a:p>
            <a:pPr defTabSz="825500">
              <a:defRPr sz="3200">
                <a:solidFill>
                  <a:srgbClr val="8D2824"/>
                </a:solidFill>
                <a:latin typeface="Helvetica Neue Medium"/>
                <a:ea typeface="Helvetica Neue Medium"/>
                <a:cs typeface="Helvetica Neue Medium"/>
                <a:sym typeface="Helvetica Neue Medium"/>
              </a:defRPr>
            </a:pPr>
            <a:endParaRPr/>
          </a:p>
        </p:txBody>
      </p:sp>
      <p:pic>
        <p:nvPicPr>
          <p:cNvPr id="479" name="Human-computer interaction institute, axle lab, and dig lab logos." descr="Human-computer interaction institute, axle lab, and dig lab logos."/>
          <p:cNvPicPr>
            <a:picLocks noChangeAspect="1"/>
          </p:cNvPicPr>
          <p:nvPr/>
        </p:nvPicPr>
        <p:blipFill>
          <a:blip r:embed="rId4"/>
          <a:stretch>
            <a:fillRect/>
          </a:stretch>
        </p:blipFill>
        <p:spPr>
          <a:xfrm>
            <a:off x="14641056" y="9416508"/>
            <a:ext cx="8743629" cy="2507734"/>
          </a:xfrm>
          <a:prstGeom prst="rect">
            <a:avLst/>
          </a:prstGeom>
          <a:ln w="12700">
            <a:miter lim="400000"/>
          </a:ln>
        </p:spPr>
      </p:pic>
      <p:pic>
        <p:nvPicPr>
          <p:cNvPr id="480" name="Frank Elavsky, a smiling white man with brown hair and glasses." descr="Frank Elavsky, a smiling white man with brown hair and glasses."/>
          <p:cNvPicPr>
            <a:picLocks noChangeAspect="1"/>
          </p:cNvPicPr>
          <p:nvPr/>
        </p:nvPicPr>
        <p:blipFill>
          <a:blip r:embed="rId5"/>
          <a:stretch>
            <a:fillRect/>
          </a:stretch>
        </p:blipFill>
        <p:spPr>
          <a:xfrm>
            <a:off x="1453305" y="9300226"/>
            <a:ext cx="2374901" cy="2387601"/>
          </a:xfrm>
          <a:prstGeom prst="rect">
            <a:avLst/>
          </a:prstGeom>
          <a:ln w="12700">
            <a:miter lim="400000"/>
          </a:ln>
        </p:spPr>
      </p:pic>
      <p:sp>
        <p:nvSpPr>
          <p:cNvPr id="481" name="Frank Elavsky, PhD Student"/>
          <p:cNvSpPr txBox="1"/>
          <p:nvPr/>
        </p:nvSpPr>
        <p:spPr>
          <a:xfrm>
            <a:off x="1201340" y="11859862"/>
            <a:ext cx="10101717" cy="7336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2243271">
              <a:lnSpc>
                <a:spcPct val="90000"/>
              </a:lnSpc>
              <a:spcBef>
                <a:spcPts val="2300"/>
              </a:spcBef>
              <a:defRPr sz="4416">
                <a:solidFill>
                  <a:srgbClr val="505050"/>
                </a:solidFill>
              </a:defRPr>
            </a:lvl1pPr>
          </a:lstStyle>
          <a:p>
            <a:r>
              <a:t>Frank Elavsky, PhD Student</a:t>
            </a:r>
          </a:p>
        </p:txBody>
      </p:sp>
      <p:sp>
        <p:nvSpPr>
          <p:cNvPr id="482" name="hcii.cmu.edu, axle-lab.com, dig.cmu.edu"/>
          <p:cNvSpPr txBox="1"/>
          <p:nvPr/>
        </p:nvSpPr>
        <p:spPr>
          <a:xfrm>
            <a:off x="12879534" y="11839048"/>
            <a:ext cx="10581562" cy="7336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algn="r" defTabSz="2243271">
              <a:lnSpc>
                <a:spcPct val="90000"/>
              </a:lnSpc>
              <a:spcBef>
                <a:spcPts val="2300"/>
              </a:spcBef>
              <a:defRPr sz="4416">
                <a:solidFill>
                  <a:srgbClr val="505050"/>
                </a:solidFill>
              </a:defRPr>
            </a:pPr>
            <a:r>
              <a:rPr u="sng">
                <a:hlinkClick r:id="rId6"/>
              </a:rPr>
              <a:t>hcii.cmu.edu</a:t>
            </a:r>
            <a:r>
              <a:t>, </a:t>
            </a:r>
            <a:r>
              <a:rPr u="sng">
                <a:hlinkClick r:id="rId7"/>
              </a:rPr>
              <a:t>axle-lab.com</a:t>
            </a:r>
            <a:r>
              <a:t>, </a:t>
            </a:r>
            <a:r>
              <a:rPr u="sng">
                <a:hlinkClick r:id="rId8"/>
              </a:rPr>
              <a:t>dig.cmu.edu</a:t>
            </a:r>
            <a:r>
              <a:t> </a:t>
            </a:r>
          </a:p>
        </p:txBody>
      </p:sp>
      <p:sp>
        <p:nvSpPr>
          <p:cNvPr id="483" name="Educating Practitioners on Accessibility and Data Visualization"/>
          <p:cNvSpPr txBox="1">
            <a:spLocks noGrp="1"/>
          </p:cNvSpPr>
          <p:nvPr>
            <p:ph type="ctrTitle"/>
          </p:nvPr>
        </p:nvSpPr>
        <p:spPr>
          <a:xfrm>
            <a:off x="1206498" y="2574991"/>
            <a:ext cx="21971004" cy="4648201"/>
          </a:xfrm>
          <a:prstGeom prst="rect">
            <a:avLst/>
          </a:prstGeom>
        </p:spPr>
        <p:txBody>
          <a:bodyPr/>
          <a:lstStyle>
            <a:lvl1pPr defTabSz="2365188">
              <a:defRPr sz="11252" spc="-225"/>
            </a:lvl1pPr>
          </a:lstStyle>
          <a:p>
            <a:r>
              <a:t>Educating Practitioners on Accessibility and Data Visualization</a:t>
            </a:r>
          </a:p>
        </p:txBody>
      </p:sp>
      <p:sp>
        <p:nvSpPr>
          <p:cNvPr id="484" name="Tools, Guidelines, and Approaches to Teaching Basics"/>
          <p:cNvSpPr txBox="1"/>
          <p:nvPr/>
        </p:nvSpPr>
        <p:spPr>
          <a:xfrm>
            <a:off x="1206500" y="7069663"/>
            <a:ext cx="21971000" cy="9347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algn="l" defTabSz="825500">
              <a:defRPr sz="5500" b="1">
                <a:solidFill>
                  <a:srgbClr val="505050"/>
                </a:solidFill>
              </a:defRPr>
            </a:lvl1pPr>
          </a:lstStyle>
          <a:p>
            <a:r>
              <a:t>Tools, Guidelines, and Approaches to Teaching Basics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My pre-phd work: supporting others with tools"/>
          <p:cNvSpPr txBox="1">
            <a:spLocks noGrp="1"/>
          </p:cNvSpPr>
          <p:nvPr>
            <p:ph type="title"/>
          </p:nvPr>
        </p:nvSpPr>
        <p:spPr>
          <a:prstGeom prst="rect">
            <a:avLst/>
          </a:prstGeom>
        </p:spPr>
        <p:txBody>
          <a:bodyPr/>
          <a:lstStyle>
            <a:lvl1pPr defTabSz="2316421">
              <a:defRPr sz="8075" spc="-161"/>
            </a:lvl1pPr>
          </a:lstStyle>
          <a:p>
            <a:r>
              <a:t>My pre-phd work: supporting others with tools</a:t>
            </a:r>
          </a:p>
        </p:txBody>
      </p:sp>
      <p:sp>
        <p:nvSpPr>
          <p:cNvPr id="284" name="Industry and research-oriented visualiza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Industry and research-oriented visualization</a:t>
            </a:r>
          </a:p>
        </p:txBody>
      </p:sp>
      <p:sp>
        <p:nvSpPr>
          <p:cNvPr id="285" name="Slide Number"/>
          <p:cNvSpPr txBox="1">
            <a:spLocks noGrp="1"/>
          </p:cNvSpPr>
          <p:nvPr>
            <p:ph type="sldNum" sz="quarter" idx="2"/>
          </p:nvPr>
        </p:nvSpPr>
        <p:spPr>
          <a:xfrm>
            <a:off x="12065050" y="13080999"/>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pic>
        <p:nvPicPr>
          <p:cNvPr id="286" name="Quantifying Hot Streaks in the Careers of Directors. A complex, dense visualization packed with gradients of colors." descr="Quantifying Hot Streaks in the Careers of Directors. A complex, dense visualization packed with gradients of colors."/>
          <p:cNvPicPr>
            <a:picLocks noChangeAspect="1"/>
          </p:cNvPicPr>
          <p:nvPr/>
        </p:nvPicPr>
        <p:blipFill>
          <a:blip r:embed="rId3"/>
          <a:stretch>
            <a:fillRect/>
          </a:stretch>
        </p:blipFill>
        <p:spPr>
          <a:xfrm>
            <a:off x="1198409" y="5328539"/>
            <a:ext cx="5756617" cy="5751050"/>
          </a:xfrm>
          <a:prstGeom prst="rect">
            <a:avLst/>
          </a:prstGeom>
          <a:ln w="12700">
            <a:miter lim="400000"/>
          </a:ln>
        </p:spPr>
      </p:pic>
      <p:pic>
        <p:nvPicPr>
          <p:cNvPr id="287" name="A sankey diagram inside of a dashboard looking at spend bands for credit card data." descr="A sankey diagram inside of a dashboard looking at spend bands for credit card data."/>
          <p:cNvPicPr>
            <a:picLocks noChangeAspect="1"/>
          </p:cNvPicPr>
          <p:nvPr/>
        </p:nvPicPr>
        <p:blipFill>
          <a:blip r:embed="rId4"/>
          <a:stretch>
            <a:fillRect/>
          </a:stretch>
        </p:blipFill>
        <p:spPr>
          <a:xfrm>
            <a:off x="17089119" y="5191574"/>
            <a:ext cx="5910114" cy="5979645"/>
          </a:xfrm>
          <a:prstGeom prst="rect">
            <a:avLst/>
          </a:prstGeom>
          <a:ln w="12700">
            <a:miter lim="400000"/>
          </a:ln>
        </p:spPr>
      </p:pic>
      <p:sp>
        <p:nvSpPr>
          <p:cNvPr id="288" name="Supporting data scientists"/>
          <p:cNvSpPr txBox="1"/>
          <p:nvPr/>
        </p:nvSpPr>
        <p:spPr>
          <a:xfrm>
            <a:off x="1194607" y="4623460"/>
            <a:ext cx="5912283" cy="671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50000"/>
              </a:lnSpc>
              <a:spcBef>
                <a:spcPts val="4500"/>
              </a:spcBef>
              <a:defRPr sz="3900">
                <a:solidFill>
                  <a:srgbClr val="000000"/>
                </a:solidFill>
              </a:defRPr>
            </a:lvl1pPr>
          </a:lstStyle>
          <a:p>
            <a:r>
              <a:t>Supporting data scientists</a:t>
            </a:r>
          </a:p>
        </p:txBody>
      </p:sp>
      <p:sp>
        <p:nvSpPr>
          <p:cNvPr id="289" name="Supporting engineers"/>
          <p:cNvSpPr txBox="1"/>
          <p:nvPr/>
        </p:nvSpPr>
        <p:spPr>
          <a:xfrm>
            <a:off x="17216243" y="4623460"/>
            <a:ext cx="4866209" cy="671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50000"/>
              </a:lnSpc>
              <a:spcBef>
                <a:spcPts val="4500"/>
              </a:spcBef>
              <a:defRPr sz="3900">
                <a:solidFill>
                  <a:srgbClr val="000000"/>
                </a:solidFill>
              </a:defRPr>
            </a:lvl1pPr>
          </a:lstStyle>
          <a:p>
            <a:r>
              <a:t>Supporting engineers</a:t>
            </a:r>
          </a:p>
        </p:txBody>
      </p:sp>
      <p:sp>
        <p:nvSpPr>
          <p:cNvPr id="290" name="Supporting scientists"/>
          <p:cNvSpPr txBox="1"/>
          <p:nvPr/>
        </p:nvSpPr>
        <p:spPr>
          <a:xfrm>
            <a:off x="8505945" y="4623460"/>
            <a:ext cx="4792904" cy="6719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50000"/>
              </a:lnSpc>
              <a:spcBef>
                <a:spcPts val="4500"/>
              </a:spcBef>
              <a:defRPr sz="3900">
                <a:solidFill>
                  <a:srgbClr val="000000"/>
                </a:solidFill>
              </a:defRPr>
            </a:lvl1pPr>
          </a:lstStyle>
          <a:p>
            <a:r>
              <a:t>Supporting scientists</a:t>
            </a:r>
          </a:p>
        </p:txBody>
      </p:sp>
      <p:pic>
        <p:nvPicPr>
          <p:cNvPr id="291" name="The Nobel Laureate in Physics, Barry Barish, giving a talk with my astrophysics visualization on his slides, but credited to “LIGO” instead of me." descr="The Nobel Laureate in Physics, Barry Barish, giving a talk with my astrophysics visualization on his slides, but credited to “LIGO” instead of me."/>
          <p:cNvPicPr>
            <a:picLocks noChangeAspect="1"/>
          </p:cNvPicPr>
          <p:nvPr/>
        </p:nvPicPr>
        <p:blipFill>
          <a:blip r:embed="rId5"/>
          <a:stretch>
            <a:fillRect/>
          </a:stretch>
        </p:blipFill>
        <p:spPr>
          <a:xfrm>
            <a:off x="8506860" y="5305872"/>
            <a:ext cx="7348018" cy="5751049"/>
          </a:xfrm>
          <a:prstGeom prst="rect">
            <a:avLst/>
          </a:prstGeom>
          <a:ln w="12700">
            <a:miter lim="400000"/>
          </a:ln>
        </p:spPr>
      </p:pic>
      <p:sp>
        <p:nvSpPr>
          <p:cNvPr id="292" name="Visualizing a model of over 1m careers"/>
          <p:cNvSpPr txBox="1"/>
          <p:nvPr/>
        </p:nvSpPr>
        <p:spPr>
          <a:xfrm>
            <a:off x="1191501" y="11112734"/>
            <a:ext cx="5352899"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Visualizing a model of over 1m careers</a:t>
            </a:r>
          </a:p>
        </p:txBody>
      </p:sp>
      <p:sp>
        <p:nvSpPr>
          <p:cNvPr id="293" name="Shown here is Barry Barish giving the Nobel Lecture in…"/>
          <p:cNvSpPr txBox="1"/>
          <p:nvPr/>
        </p:nvSpPr>
        <p:spPr>
          <a:xfrm>
            <a:off x="8403335" y="11144484"/>
            <a:ext cx="7526123" cy="8296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r>
              <a:t>Shown here is Barry Barish giving the Nobel Lecture in</a:t>
            </a:r>
          </a:p>
          <a:p>
            <a:pPr algn="l"/>
            <a:r>
              <a:t>Physics in 2017 with my visualization</a:t>
            </a:r>
          </a:p>
        </p:txBody>
      </p:sp>
      <p:sp>
        <p:nvSpPr>
          <p:cNvPr id="294" name="Building a chart component library that supports 2000 devs and 200 products in 200 countries"/>
          <p:cNvSpPr txBox="1"/>
          <p:nvPr/>
        </p:nvSpPr>
        <p:spPr>
          <a:xfrm>
            <a:off x="17048033" y="11144484"/>
            <a:ext cx="6780683" cy="8296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lstStyle>
          <a:p>
            <a:r>
              <a:t>Building a chart component library that supports 2000 devs and 200 products in 200 countries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Google Shape;494;g10104eaf235_1_87"/>
          <p:cNvSpPr txBox="1">
            <a:spLocks noGrp="1"/>
          </p:cNvSpPr>
          <p:nvPr>
            <p:ph type="body" sz="quarter" idx="1"/>
          </p:nvPr>
        </p:nvSpPr>
        <p:spPr>
          <a:xfrm>
            <a:off x="575548" y="10903869"/>
            <a:ext cx="3543831" cy="1053901"/>
          </a:xfrm>
          <a:prstGeom prst="rect">
            <a:avLst/>
          </a:prstGeom>
        </p:spPr>
        <p:txBody>
          <a:bodyPr lIns="50800" tIns="50800" rIns="50800" bIns="50800"/>
          <a:lstStyle>
            <a:lvl1pPr marL="0" algn="ctr" defTabSz="2438338">
              <a:lnSpc>
                <a:spcPct val="90000"/>
              </a:lnSpc>
              <a:spcBef>
                <a:spcPts val="2500"/>
              </a:spcBef>
              <a:defRPr sz="4800">
                <a:solidFill>
                  <a:srgbClr val="505050"/>
                </a:solidFill>
              </a:defRPr>
            </a:lvl1pPr>
          </a:lstStyle>
          <a:p>
            <a:r>
              <a:t>Creators</a:t>
            </a:r>
          </a:p>
        </p:txBody>
      </p:sp>
      <p:sp>
        <p:nvSpPr>
          <p:cNvPr id="299" name="Google Shape;496;g10104eaf235_1_87"/>
          <p:cNvSpPr/>
          <p:nvPr/>
        </p:nvSpPr>
        <p:spPr>
          <a:xfrm>
            <a:off x="842063" y="7841056"/>
            <a:ext cx="3010802" cy="3010801"/>
          </a:xfrm>
          <a:prstGeom prst="ellipse">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00" name="Text"/>
          <p:cNvSpPr txBox="1"/>
          <p:nvPr/>
        </p:nvSpPr>
        <p:spPr>
          <a:xfrm>
            <a:off x="12065050" y="13080999"/>
            <a:ext cx="241403" cy="374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lvl1pPr defTabSz="914400">
              <a:defRPr sz="1800"/>
            </a:lvl1pPr>
          </a:lstStyle>
          <a:p>
            <a:fld id="{86CB4B4D-7CA3-9044-876B-883B54F8677D}" type="slidenum">
              <a:rPr/>
              <a:t>3</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Google Shape;494;g10104eaf235_1_87"/>
          <p:cNvSpPr txBox="1">
            <a:spLocks noGrp="1"/>
          </p:cNvSpPr>
          <p:nvPr>
            <p:ph type="body" sz="quarter" idx="1"/>
          </p:nvPr>
        </p:nvSpPr>
        <p:spPr>
          <a:xfrm>
            <a:off x="575548" y="10903869"/>
            <a:ext cx="3543831" cy="1053901"/>
          </a:xfrm>
          <a:prstGeom prst="rect">
            <a:avLst/>
          </a:prstGeom>
        </p:spPr>
        <p:txBody>
          <a:bodyPr lIns="50800" tIns="50800" rIns="50800" bIns="50800"/>
          <a:lstStyle>
            <a:lvl1pPr marL="0" algn="ctr" defTabSz="2438338">
              <a:lnSpc>
                <a:spcPct val="90000"/>
              </a:lnSpc>
              <a:spcBef>
                <a:spcPts val="2500"/>
              </a:spcBef>
              <a:defRPr sz="4800">
                <a:solidFill>
                  <a:srgbClr val="505050"/>
                </a:solidFill>
              </a:defRPr>
            </a:lvl1pPr>
          </a:lstStyle>
          <a:p>
            <a:r>
              <a:t>Creators</a:t>
            </a:r>
          </a:p>
        </p:txBody>
      </p:sp>
      <p:sp>
        <p:nvSpPr>
          <p:cNvPr id="305" name="Google Shape;495;g10104eaf235_1_87"/>
          <p:cNvSpPr/>
          <p:nvPr/>
        </p:nvSpPr>
        <p:spPr>
          <a:xfrm>
            <a:off x="5760377" y="7841056"/>
            <a:ext cx="920101" cy="3010801"/>
          </a:xfrm>
          <a:prstGeom prst="rect">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06" name="Google Shape;496;g10104eaf235_1_87"/>
          <p:cNvSpPr/>
          <p:nvPr/>
        </p:nvSpPr>
        <p:spPr>
          <a:xfrm>
            <a:off x="842063" y="7841056"/>
            <a:ext cx="3010802" cy="3010801"/>
          </a:xfrm>
          <a:prstGeom prst="ellipse">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07" name="Google Shape;498;g10104eaf235_1_87"/>
          <p:cNvSpPr txBox="1">
            <a:spLocks noGrp="1"/>
          </p:cNvSpPr>
          <p:nvPr>
            <p:ph type="body" idx="21"/>
          </p:nvPr>
        </p:nvSpPr>
        <p:spPr>
          <a:xfrm>
            <a:off x="3927826" y="10903869"/>
            <a:ext cx="4585201" cy="10539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lgn="ctr">
              <a:buSzTx/>
              <a:buNone/>
            </a:lvl1pPr>
          </a:lstStyle>
          <a:p>
            <a:r>
              <a:t>Tools</a:t>
            </a:r>
          </a:p>
        </p:txBody>
      </p:sp>
      <p:sp>
        <p:nvSpPr>
          <p:cNvPr id="308" name="Google Shape;501;g10104eaf235_1_87"/>
          <p:cNvSpPr/>
          <p:nvPr/>
        </p:nvSpPr>
        <p:spPr>
          <a:xfrm>
            <a:off x="4066823"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09" name="Text"/>
          <p:cNvSpPr txBox="1"/>
          <p:nvPr/>
        </p:nvSpPr>
        <p:spPr>
          <a:xfrm>
            <a:off x="12065050" y="13080999"/>
            <a:ext cx="241403" cy="374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lvl1pPr defTabSz="914400">
              <a:defRPr sz="1800"/>
            </a:lvl1pPr>
          </a:lstStyle>
          <a:p>
            <a:fld id="{86CB4B4D-7CA3-9044-876B-883B54F8677D}" type="slidenum">
              <a:t>4</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Google Shape;494;g10104eaf235_1_87"/>
          <p:cNvSpPr txBox="1">
            <a:spLocks noGrp="1"/>
          </p:cNvSpPr>
          <p:nvPr>
            <p:ph type="body" sz="quarter" idx="1"/>
          </p:nvPr>
        </p:nvSpPr>
        <p:spPr>
          <a:xfrm>
            <a:off x="575548" y="10903869"/>
            <a:ext cx="3543831" cy="1053901"/>
          </a:xfrm>
          <a:prstGeom prst="rect">
            <a:avLst/>
          </a:prstGeom>
        </p:spPr>
        <p:txBody>
          <a:bodyPr lIns="50800" tIns="50800" rIns="50800" bIns="50800"/>
          <a:lstStyle>
            <a:lvl1pPr marL="0" algn="ctr" defTabSz="2438338">
              <a:lnSpc>
                <a:spcPct val="90000"/>
              </a:lnSpc>
              <a:spcBef>
                <a:spcPts val="2500"/>
              </a:spcBef>
              <a:defRPr sz="4800">
                <a:solidFill>
                  <a:srgbClr val="505050"/>
                </a:solidFill>
              </a:defRPr>
            </a:lvl1pPr>
          </a:lstStyle>
          <a:p>
            <a:r>
              <a:t>Creators</a:t>
            </a:r>
          </a:p>
        </p:txBody>
      </p:sp>
      <p:sp>
        <p:nvSpPr>
          <p:cNvPr id="314" name="Google Shape;495;g10104eaf235_1_87"/>
          <p:cNvSpPr/>
          <p:nvPr/>
        </p:nvSpPr>
        <p:spPr>
          <a:xfrm>
            <a:off x="5760377" y="7841056"/>
            <a:ext cx="920101" cy="3010801"/>
          </a:xfrm>
          <a:prstGeom prst="rect">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15" name="Google Shape;496;g10104eaf235_1_87"/>
          <p:cNvSpPr/>
          <p:nvPr/>
        </p:nvSpPr>
        <p:spPr>
          <a:xfrm>
            <a:off x="842063" y="7841056"/>
            <a:ext cx="3010802" cy="3010801"/>
          </a:xfrm>
          <a:prstGeom prst="ellipse">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16" name="Google Shape;497;g10104eaf235_1_87"/>
          <p:cNvSpPr/>
          <p:nvPr/>
        </p:nvSpPr>
        <p:spPr>
          <a:xfrm>
            <a:off x="8577487" y="4171507"/>
            <a:ext cx="8254126" cy="6680349"/>
          </a:xfrm>
          <a:custGeom>
            <a:avLst/>
            <a:gdLst/>
            <a:ahLst/>
            <a:cxnLst>
              <a:cxn ang="0">
                <a:pos x="wd2" y="hd2"/>
              </a:cxn>
              <a:cxn ang="5400000">
                <a:pos x="wd2" y="hd2"/>
              </a:cxn>
              <a:cxn ang="10800000">
                <a:pos x="wd2" y="hd2"/>
              </a:cxn>
              <a:cxn ang="16200000">
                <a:pos x="wd2" y="hd2"/>
              </a:cxn>
            </a:cxnLst>
            <a:rect l="0" t="0" r="r" b="b"/>
            <a:pathLst>
              <a:path w="21600" h="21600" extrusionOk="0">
                <a:moveTo>
                  <a:pt x="0" y="12023"/>
                </a:moveTo>
                <a:cubicBezTo>
                  <a:pt x="48" y="16023"/>
                  <a:pt x="0" y="17600"/>
                  <a:pt x="48" y="21600"/>
                </a:cubicBezTo>
                <a:lnTo>
                  <a:pt x="21600" y="21597"/>
                </a:lnTo>
                <a:lnTo>
                  <a:pt x="21600" y="0"/>
                </a:lnTo>
                <a:lnTo>
                  <a:pt x="0" y="12023"/>
                </a:lnTo>
                <a:close/>
              </a:path>
            </a:pathLst>
          </a:custGeom>
          <a:solidFill>
            <a:srgbClr val="FFFFFF"/>
          </a:solidFill>
          <a:ln w="76200">
            <a:solidFill>
              <a:srgbClr val="5E5E5E"/>
            </a:solidFill>
          </a:ln>
        </p:spPr>
        <p:txBody>
          <a:bodyPr lIns="45719" rIns="45719"/>
          <a:lstStyle/>
          <a:p>
            <a:pPr algn="l" defTabSz="914400">
              <a:defRPr sz="1400">
                <a:solidFill>
                  <a:srgbClr val="000000"/>
                </a:solidFill>
                <a:latin typeface="Arial"/>
                <a:ea typeface="Arial"/>
                <a:cs typeface="Arial"/>
                <a:sym typeface="Arial"/>
              </a:defRPr>
            </a:pPr>
            <a:endParaRPr/>
          </a:p>
        </p:txBody>
      </p:sp>
      <p:sp>
        <p:nvSpPr>
          <p:cNvPr id="317" name="Google Shape;498;g10104eaf235_1_87"/>
          <p:cNvSpPr txBox="1"/>
          <p:nvPr/>
        </p:nvSpPr>
        <p:spPr>
          <a:xfrm>
            <a:off x="3927826" y="10903869"/>
            <a:ext cx="4585201" cy="1053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nSpc>
                <a:spcPct val="90000"/>
              </a:lnSpc>
              <a:spcBef>
                <a:spcPts val="2500"/>
              </a:spcBef>
              <a:defRPr sz="4800">
                <a:solidFill>
                  <a:srgbClr val="505050"/>
                </a:solidFill>
              </a:defRPr>
            </a:lvl1pPr>
          </a:lstStyle>
          <a:p>
            <a:r>
              <a:t>Tools</a:t>
            </a:r>
          </a:p>
        </p:txBody>
      </p:sp>
      <p:sp>
        <p:nvSpPr>
          <p:cNvPr id="318" name="Google Shape;499;g10104eaf235_1_87"/>
          <p:cNvSpPr txBox="1">
            <a:spLocks noGrp="1"/>
          </p:cNvSpPr>
          <p:nvPr>
            <p:ph type="body" idx="21"/>
          </p:nvPr>
        </p:nvSpPr>
        <p:spPr>
          <a:xfrm>
            <a:off x="8700448" y="10903869"/>
            <a:ext cx="8008202" cy="10539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lgn="ctr">
              <a:buSzTx/>
              <a:buNone/>
            </a:lvl1pPr>
          </a:lstStyle>
          <a:p>
            <a:r>
              <a:t>Things</a:t>
            </a:r>
          </a:p>
        </p:txBody>
      </p:sp>
      <p:sp>
        <p:nvSpPr>
          <p:cNvPr id="319" name="Google Shape;500;g10104eaf235_1_87"/>
          <p:cNvSpPr/>
          <p:nvPr/>
        </p:nvSpPr>
        <p:spPr>
          <a:xfrm>
            <a:off x="7610699" y="7462756"/>
            <a:ext cx="1" cy="3389101"/>
          </a:xfrm>
          <a:prstGeom prst="line">
            <a:avLst/>
          </a:prstGeom>
          <a:ln w="76200">
            <a:solidFill>
              <a:srgbClr val="5E5E5E"/>
            </a:solidFill>
            <a:prstDash val="dash"/>
          </a:ln>
        </p:spPr>
        <p:txBody>
          <a:bodyPr lIns="45719" rIns="45719"/>
          <a:lstStyle/>
          <a:p>
            <a:pPr algn="l" defTabSz="914400">
              <a:defRPr sz="1400">
                <a:latin typeface="Arial"/>
                <a:ea typeface="Arial"/>
                <a:cs typeface="Arial"/>
                <a:sym typeface="Arial"/>
              </a:defRPr>
            </a:pPr>
            <a:endParaRPr/>
          </a:p>
        </p:txBody>
      </p:sp>
      <p:sp>
        <p:nvSpPr>
          <p:cNvPr id="320" name="Google Shape;501;g10104eaf235_1_87"/>
          <p:cNvSpPr/>
          <p:nvPr/>
        </p:nvSpPr>
        <p:spPr>
          <a:xfrm>
            <a:off x="4066823"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21" name="Google Shape;502;g10104eaf235_1_87"/>
          <p:cNvSpPr/>
          <p:nvPr/>
        </p:nvSpPr>
        <p:spPr>
          <a:xfrm>
            <a:off x="6876149"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22" name="Text"/>
          <p:cNvSpPr txBox="1"/>
          <p:nvPr/>
        </p:nvSpPr>
        <p:spPr>
          <a:xfrm>
            <a:off x="12065050" y="13080999"/>
            <a:ext cx="241403" cy="374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lvl1pPr defTabSz="914400">
              <a:defRPr sz="1800"/>
            </a:lvl1pPr>
          </a:lstStyle>
          <a:p>
            <a:fld id="{86CB4B4D-7CA3-9044-876B-883B54F8677D}" type="slidenum">
              <a:t>5</a:t>
            </a:fld>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Google Shape;494;g10104eaf235_1_87"/>
          <p:cNvSpPr txBox="1">
            <a:spLocks noGrp="1"/>
          </p:cNvSpPr>
          <p:nvPr>
            <p:ph type="body" sz="quarter" idx="1"/>
          </p:nvPr>
        </p:nvSpPr>
        <p:spPr>
          <a:xfrm>
            <a:off x="575548" y="10903869"/>
            <a:ext cx="3543831" cy="1053901"/>
          </a:xfrm>
          <a:prstGeom prst="rect">
            <a:avLst/>
          </a:prstGeom>
        </p:spPr>
        <p:txBody>
          <a:bodyPr lIns="50800" tIns="50800" rIns="50800" bIns="50800"/>
          <a:lstStyle>
            <a:lvl1pPr marL="0" algn="ctr" defTabSz="2438338">
              <a:lnSpc>
                <a:spcPct val="90000"/>
              </a:lnSpc>
              <a:spcBef>
                <a:spcPts val="2500"/>
              </a:spcBef>
              <a:defRPr sz="4800">
                <a:solidFill>
                  <a:srgbClr val="505050"/>
                </a:solidFill>
              </a:defRPr>
            </a:lvl1pPr>
          </a:lstStyle>
          <a:p>
            <a:r>
              <a:t>Creators</a:t>
            </a:r>
          </a:p>
        </p:txBody>
      </p:sp>
      <p:sp>
        <p:nvSpPr>
          <p:cNvPr id="327" name="Google Shape;495;g10104eaf235_1_87"/>
          <p:cNvSpPr/>
          <p:nvPr/>
        </p:nvSpPr>
        <p:spPr>
          <a:xfrm>
            <a:off x="5760377" y="7841056"/>
            <a:ext cx="920101" cy="3010801"/>
          </a:xfrm>
          <a:prstGeom prst="rect">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28" name="Google Shape;496;g10104eaf235_1_87"/>
          <p:cNvSpPr/>
          <p:nvPr/>
        </p:nvSpPr>
        <p:spPr>
          <a:xfrm>
            <a:off x="842063" y="7841056"/>
            <a:ext cx="3010802" cy="3010801"/>
          </a:xfrm>
          <a:prstGeom prst="ellipse">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29" name="Google Shape;497;g10104eaf235_1_87"/>
          <p:cNvSpPr/>
          <p:nvPr/>
        </p:nvSpPr>
        <p:spPr>
          <a:xfrm>
            <a:off x="8577487" y="4171507"/>
            <a:ext cx="8254126" cy="6680349"/>
          </a:xfrm>
          <a:custGeom>
            <a:avLst/>
            <a:gdLst/>
            <a:ahLst/>
            <a:cxnLst>
              <a:cxn ang="0">
                <a:pos x="wd2" y="hd2"/>
              </a:cxn>
              <a:cxn ang="5400000">
                <a:pos x="wd2" y="hd2"/>
              </a:cxn>
              <a:cxn ang="10800000">
                <a:pos x="wd2" y="hd2"/>
              </a:cxn>
              <a:cxn ang="16200000">
                <a:pos x="wd2" y="hd2"/>
              </a:cxn>
            </a:cxnLst>
            <a:rect l="0" t="0" r="r" b="b"/>
            <a:pathLst>
              <a:path w="21600" h="21600" extrusionOk="0">
                <a:moveTo>
                  <a:pt x="0" y="12023"/>
                </a:moveTo>
                <a:cubicBezTo>
                  <a:pt x="48" y="16023"/>
                  <a:pt x="0" y="17600"/>
                  <a:pt x="48" y="21600"/>
                </a:cubicBezTo>
                <a:lnTo>
                  <a:pt x="21600" y="21597"/>
                </a:lnTo>
                <a:lnTo>
                  <a:pt x="21600" y="0"/>
                </a:lnTo>
                <a:lnTo>
                  <a:pt x="0" y="12023"/>
                </a:lnTo>
                <a:close/>
              </a:path>
            </a:pathLst>
          </a:custGeom>
          <a:solidFill>
            <a:srgbClr val="FFFFFF"/>
          </a:solidFill>
          <a:ln w="76200">
            <a:solidFill>
              <a:srgbClr val="5E5E5E"/>
            </a:solidFill>
          </a:ln>
        </p:spPr>
        <p:txBody>
          <a:bodyPr lIns="45719" rIns="45719"/>
          <a:lstStyle/>
          <a:p>
            <a:pPr algn="l" defTabSz="914400">
              <a:defRPr sz="1400">
                <a:solidFill>
                  <a:srgbClr val="000000"/>
                </a:solidFill>
                <a:latin typeface="Arial"/>
                <a:ea typeface="Arial"/>
                <a:cs typeface="Arial"/>
                <a:sym typeface="Arial"/>
              </a:defRPr>
            </a:pPr>
            <a:endParaRPr/>
          </a:p>
        </p:txBody>
      </p:sp>
      <p:sp>
        <p:nvSpPr>
          <p:cNvPr id="330" name="Google Shape;498;g10104eaf235_1_87"/>
          <p:cNvSpPr txBox="1"/>
          <p:nvPr/>
        </p:nvSpPr>
        <p:spPr>
          <a:xfrm>
            <a:off x="3927826" y="10903869"/>
            <a:ext cx="4585201" cy="1053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nSpc>
                <a:spcPct val="90000"/>
              </a:lnSpc>
              <a:spcBef>
                <a:spcPts val="2500"/>
              </a:spcBef>
              <a:defRPr sz="4800">
                <a:solidFill>
                  <a:srgbClr val="505050"/>
                </a:solidFill>
              </a:defRPr>
            </a:lvl1pPr>
          </a:lstStyle>
          <a:p>
            <a:r>
              <a:t>Tools</a:t>
            </a:r>
          </a:p>
        </p:txBody>
      </p:sp>
      <p:sp>
        <p:nvSpPr>
          <p:cNvPr id="331" name="Google Shape;499;g10104eaf235_1_87"/>
          <p:cNvSpPr txBox="1">
            <a:spLocks noGrp="1"/>
          </p:cNvSpPr>
          <p:nvPr>
            <p:ph type="body" idx="21"/>
          </p:nvPr>
        </p:nvSpPr>
        <p:spPr>
          <a:xfrm>
            <a:off x="8700448" y="10903869"/>
            <a:ext cx="8008202" cy="10539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lgn="ctr">
              <a:buSzTx/>
              <a:buNone/>
            </a:lvl1pPr>
          </a:lstStyle>
          <a:p>
            <a:r>
              <a:t>Things</a:t>
            </a:r>
          </a:p>
        </p:txBody>
      </p:sp>
      <p:sp>
        <p:nvSpPr>
          <p:cNvPr id="332" name="Google Shape;500;g10104eaf235_1_87"/>
          <p:cNvSpPr/>
          <p:nvPr/>
        </p:nvSpPr>
        <p:spPr>
          <a:xfrm>
            <a:off x="7610699" y="7462756"/>
            <a:ext cx="1" cy="3389101"/>
          </a:xfrm>
          <a:prstGeom prst="line">
            <a:avLst/>
          </a:prstGeom>
          <a:ln w="76200">
            <a:solidFill>
              <a:srgbClr val="5E5E5E"/>
            </a:solidFill>
            <a:prstDash val="dash"/>
          </a:ln>
        </p:spPr>
        <p:txBody>
          <a:bodyPr lIns="45719" rIns="45719"/>
          <a:lstStyle/>
          <a:p>
            <a:pPr algn="l" defTabSz="914400">
              <a:defRPr sz="1400">
                <a:latin typeface="Arial"/>
                <a:ea typeface="Arial"/>
                <a:cs typeface="Arial"/>
                <a:sym typeface="Arial"/>
              </a:defRPr>
            </a:pPr>
            <a:endParaRPr/>
          </a:p>
        </p:txBody>
      </p:sp>
      <p:sp>
        <p:nvSpPr>
          <p:cNvPr id="333" name="Google Shape;501;g10104eaf235_1_87"/>
          <p:cNvSpPr/>
          <p:nvPr/>
        </p:nvSpPr>
        <p:spPr>
          <a:xfrm>
            <a:off x="4066823"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34" name="Google Shape;502;g10104eaf235_1_87"/>
          <p:cNvSpPr/>
          <p:nvPr/>
        </p:nvSpPr>
        <p:spPr>
          <a:xfrm>
            <a:off x="6876149"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35" name="Google Shape;503;g10104eaf235_1_87"/>
          <p:cNvSpPr/>
          <p:nvPr/>
        </p:nvSpPr>
        <p:spPr>
          <a:xfrm flipV="1">
            <a:off x="16831611" y="1997245"/>
            <a:ext cx="4976101" cy="2195401"/>
          </a:xfrm>
          <a:prstGeom prst="line">
            <a:avLst/>
          </a:prstGeom>
          <a:ln w="114300">
            <a:solidFill>
              <a:srgbClr val="5E5E5E"/>
            </a:solidFill>
            <a:prstDash val="dash"/>
            <a:tailEnd type="triangle"/>
          </a:ln>
        </p:spPr>
        <p:txBody>
          <a:bodyPr lIns="45719" rIns="45719"/>
          <a:lstStyle/>
          <a:p>
            <a:pPr algn="l" defTabSz="914400">
              <a:defRPr sz="1400">
                <a:latin typeface="Arial"/>
                <a:ea typeface="Arial"/>
                <a:cs typeface="Arial"/>
                <a:sym typeface="Arial"/>
              </a:defRPr>
            </a:pPr>
            <a:endParaRPr/>
          </a:p>
        </p:txBody>
      </p:sp>
      <p:sp>
        <p:nvSpPr>
          <p:cNvPr id="336" name="Google Shape;503;g10104eaf235_1_87"/>
          <p:cNvSpPr/>
          <p:nvPr/>
        </p:nvSpPr>
        <p:spPr>
          <a:xfrm>
            <a:off x="16807623" y="10815280"/>
            <a:ext cx="5613466" cy="1"/>
          </a:xfrm>
          <a:prstGeom prst="line">
            <a:avLst/>
          </a:prstGeom>
          <a:ln w="114300">
            <a:solidFill>
              <a:srgbClr val="5E5E5E"/>
            </a:solidFill>
            <a:prstDash val="dash"/>
            <a:tailEnd type="triangle"/>
          </a:ln>
        </p:spPr>
        <p:txBody>
          <a:bodyPr lIns="45719" rIns="45719"/>
          <a:lstStyle/>
          <a:p>
            <a:pPr algn="l" defTabSz="914400">
              <a:defRPr sz="1400">
                <a:latin typeface="Arial"/>
                <a:ea typeface="Arial"/>
                <a:cs typeface="Arial"/>
                <a:sym typeface="Arial"/>
              </a:defRPr>
            </a:pPr>
            <a:endParaRPr/>
          </a:p>
        </p:txBody>
      </p:sp>
      <p:sp>
        <p:nvSpPr>
          <p:cNvPr id="337" name="Google Shape;505;g10104eaf235_1_87"/>
          <p:cNvSpPr txBox="1"/>
          <p:nvPr/>
        </p:nvSpPr>
        <p:spPr>
          <a:xfrm>
            <a:off x="16415303" y="10903869"/>
            <a:ext cx="7688281" cy="13366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nSpc>
                <a:spcPct val="90000"/>
              </a:lnSpc>
              <a:spcBef>
                <a:spcPts val="2500"/>
              </a:spcBef>
              <a:defRPr sz="4800">
                <a:solidFill>
                  <a:srgbClr val="505050"/>
                </a:solidFill>
              </a:defRPr>
            </a:lvl1pPr>
          </a:lstStyle>
          <a:p>
            <a:r>
              <a:t>Future Things</a:t>
            </a:r>
          </a:p>
        </p:txBody>
      </p:sp>
      <p:sp>
        <p:nvSpPr>
          <p:cNvPr id="338" name="Text"/>
          <p:cNvSpPr txBox="1"/>
          <p:nvPr/>
        </p:nvSpPr>
        <p:spPr>
          <a:xfrm>
            <a:off x="12065050" y="13080999"/>
            <a:ext cx="241403" cy="374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lvl1pPr defTabSz="914400">
              <a:defRPr sz="1800"/>
            </a:lvl1pPr>
          </a:lstStyle>
          <a:p>
            <a:fld id="{86CB4B4D-7CA3-9044-876B-883B54F8677D}" type="slidenum">
              <a:t>6</a:t>
            </a:fld>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Google Shape;494;g10104eaf235_1_87"/>
          <p:cNvSpPr txBox="1">
            <a:spLocks noGrp="1"/>
          </p:cNvSpPr>
          <p:nvPr>
            <p:ph type="body" sz="quarter" idx="1"/>
          </p:nvPr>
        </p:nvSpPr>
        <p:spPr>
          <a:xfrm>
            <a:off x="575548" y="10903869"/>
            <a:ext cx="3543831" cy="1053901"/>
          </a:xfrm>
          <a:prstGeom prst="rect">
            <a:avLst/>
          </a:prstGeom>
        </p:spPr>
        <p:txBody>
          <a:bodyPr lIns="50800" tIns="50800" rIns="50800" bIns="50800"/>
          <a:lstStyle>
            <a:lvl1pPr marL="0" algn="ctr" defTabSz="2438338">
              <a:lnSpc>
                <a:spcPct val="90000"/>
              </a:lnSpc>
              <a:spcBef>
                <a:spcPts val="2500"/>
              </a:spcBef>
              <a:defRPr sz="4800">
                <a:solidFill>
                  <a:srgbClr val="505050"/>
                </a:solidFill>
              </a:defRPr>
            </a:lvl1pPr>
          </a:lstStyle>
          <a:p>
            <a:r>
              <a:t>Creators</a:t>
            </a:r>
          </a:p>
        </p:txBody>
      </p:sp>
      <p:sp>
        <p:nvSpPr>
          <p:cNvPr id="343" name="Google Shape;495;g10104eaf235_1_87"/>
          <p:cNvSpPr/>
          <p:nvPr/>
        </p:nvSpPr>
        <p:spPr>
          <a:xfrm>
            <a:off x="5760377" y="7841056"/>
            <a:ext cx="920101" cy="3010801"/>
          </a:xfrm>
          <a:prstGeom prst="rect">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44" name="Google Shape;496;g10104eaf235_1_87"/>
          <p:cNvSpPr/>
          <p:nvPr/>
        </p:nvSpPr>
        <p:spPr>
          <a:xfrm>
            <a:off x="842063" y="7841056"/>
            <a:ext cx="3010802" cy="3010801"/>
          </a:xfrm>
          <a:prstGeom prst="ellipse">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45" name="Google Shape;497;g10104eaf235_1_87"/>
          <p:cNvSpPr/>
          <p:nvPr/>
        </p:nvSpPr>
        <p:spPr>
          <a:xfrm>
            <a:off x="8577487" y="4171507"/>
            <a:ext cx="8254126" cy="6680349"/>
          </a:xfrm>
          <a:custGeom>
            <a:avLst/>
            <a:gdLst/>
            <a:ahLst/>
            <a:cxnLst>
              <a:cxn ang="0">
                <a:pos x="wd2" y="hd2"/>
              </a:cxn>
              <a:cxn ang="5400000">
                <a:pos x="wd2" y="hd2"/>
              </a:cxn>
              <a:cxn ang="10800000">
                <a:pos x="wd2" y="hd2"/>
              </a:cxn>
              <a:cxn ang="16200000">
                <a:pos x="wd2" y="hd2"/>
              </a:cxn>
            </a:cxnLst>
            <a:rect l="0" t="0" r="r" b="b"/>
            <a:pathLst>
              <a:path w="21600" h="21600" extrusionOk="0">
                <a:moveTo>
                  <a:pt x="0" y="12023"/>
                </a:moveTo>
                <a:cubicBezTo>
                  <a:pt x="48" y="16023"/>
                  <a:pt x="0" y="17600"/>
                  <a:pt x="48" y="21600"/>
                </a:cubicBezTo>
                <a:lnTo>
                  <a:pt x="21600" y="21597"/>
                </a:lnTo>
                <a:lnTo>
                  <a:pt x="21600" y="0"/>
                </a:lnTo>
                <a:lnTo>
                  <a:pt x="0" y="12023"/>
                </a:lnTo>
                <a:close/>
              </a:path>
            </a:pathLst>
          </a:custGeom>
          <a:solidFill>
            <a:srgbClr val="FFFFFF"/>
          </a:solidFill>
          <a:ln w="76200">
            <a:solidFill>
              <a:srgbClr val="5E5E5E"/>
            </a:solidFill>
          </a:ln>
        </p:spPr>
        <p:txBody>
          <a:bodyPr lIns="45719" rIns="45719"/>
          <a:lstStyle/>
          <a:p>
            <a:pPr algn="l" defTabSz="914400">
              <a:defRPr sz="1400">
                <a:solidFill>
                  <a:srgbClr val="000000"/>
                </a:solidFill>
                <a:latin typeface="Arial"/>
                <a:ea typeface="Arial"/>
                <a:cs typeface="Arial"/>
                <a:sym typeface="Arial"/>
              </a:defRPr>
            </a:pPr>
            <a:endParaRPr/>
          </a:p>
        </p:txBody>
      </p:sp>
      <p:sp>
        <p:nvSpPr>
          <p:cNvPr id="346" name="Google Shape;498;g10104eaf235_1_87"/>
          <p:cNvSpPr txBox="1">
            <a:spLocks noGrp="1"/>
          </p:cNvSpPr>
          <p:nvPr>
            <p:ph type="body" idx="21"/>
          </p:nvPr>
        </p:nvSpPr>
        <p:spPr>
          <a:xfrm>
            <a:off x="3927826" y="10903869"/>
            <a:ext cx="4585201" cy="10539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lgn="ctr">
              <a:buSzTx/>
              <a:buNone/>
            </a:lvl1pPr>
          </a:lstStyle>
          <a:p>
            <a:r>
              <a:t>Tools</a:t>
            </a:r>
          </a:p>
        </p:txBody>
      </p:sp>
      <p:sp>
        <p:nvSpPr>
          <p:cNvPr id="347" name="Google Shape;500;g10104eaf235_1_87"/>
          <p:cNvSpPr/>
          <p:nvPr/>
        </p:nvSpPr>
        <p:spPr>
          <a:xfrm>
            <a:off x="7610699" y="7462756"/>
            <a:ext cx="1" cy="3389101"/>
          </a:xfrm>
          <a:prstGeom prst="line">
            <a:avLst/>
          </a:prstGeom>
          <a:ln w="76200">
            <a:solidFill>
              <a:srgbClr val="5E5E5E"/>
            </a:solidFill>
            <a:prstDash val="dash"/>
          </a:ln>
        </p:spPr>
        <p:txBody>
          <a:bodyPr lIns="45719" rIns="45719"/>
          <a:lstStyle/>
          <a:p>
            <a:pPr algn="l" defTabSz="914400">
              <a:defRPr sz="1400">
                <a:latin typeface="Arial"/>
                <a:ea typeface="Arial"/>
                <a:cs typeface="Arial"/>
                <a:sym typeface="Arial"/>
              </a:defRPr>
            </a:pPr>
            <a:endParaRPr/>
          </a:p>
        </p:txBody>
      </p:sp>
      <p:sp>
        <p:nvSpPr>
          <p:cNvPr id="348" name="Google Shape;501;g10104eaf235_1_87"/>
          <p:cNvSpPr/>
          <p:nvPr/>
        </p:nvSpPr>
        <p:spPr>
          <a:xfrm>
            <a:off x="4066823"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49" name="Google Shape;502;g10104eaf235_1_87"/>
          <p:cNvSpPr/>
          <p:nvPr/>
        </p:nvSpPr>
        <p:spPr>
          <a:xfrm>
            <a:off x="6876149"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50" name="Google Shape;503;g10104eaf235_1_87"/>
          <p:cNvSpPr/>
          <p:nvPr/>
        </p:nvSpPr>
        <p:spPr>
          <a:xfrm flipV="1">
            <a:off x="16831611" y="1997245"/>
            <a:ext cx="4976101" cy="2195401"/>
          </a:xfrm>
          <a:prstGeom prst="line">
            <a:avLst/>
          </a:prstGeom>
          <a:ln w="114300">
            <a:solidFill>
              <a:srgbClr val="5E5E5E"/>
            </a:solidFill>
            <a:prstDash val="dash"/>
            <a:tailEnd type="triangle"/>
          </a:ln>
        </p:spPr>
        <p:txBody>
          <a:bodyPr lIns="45719" rIns="45719"/>
          <a:lstStyle/>
          <a:p>
            <a:pPr algn="l" defTabSz="914400">
              <a:defRPr sz="1400">
                <a:latin typeface="Arial"/>
                <a:ea typeface="Arial"/>
                <a:cs typeface="Arial"/>
                <a:sym typeface="Arial"/>
              </a:defRPr>
            </a:pPr>
            <a:endParaRPr/>
          </a:p>
        </p:txBody>
      </p:sp>
      <p:sp>
        <p:nvSpPr>
          <p:cNvPr id="351" name="Google Shape;503;g10104eaf235_1_87"/>
          <p:cNvSpPr/>
          <p:nvPr/>
        </p:nvSpPr>
        <p:spPr>
          <a:xfrm>
            <a:off x="16807623" y="10815280"/>
            <a:ext cx="5613466" cy="1"/>
          </a:xfrm>
          <a:prstGeom prst="line">
            <a:avLst/>
          </a:prstGeom>
          <a:ln w="114300">
            <a:solidFill>
              <a:srgbClr val="5E5E5E"/>
            </a:solidFill>
            <a:prstDash val="dash"/>
            <a:tailEnd type="triangle"/>
          </a:ln>
        </p:spPr>
        <p:txBody>
          <a:bodyPr lIns="45719" rIns="45719"/>
          <a:lstStyle/>
          <a:p>
            <a:pPr algn="l" defTabSz="914400">
              <a:defRPr sz="1400">
                <a:latin typeface="Arial"/>
                <a:ea typeface="Arial"/>
                <a:cs typeface="Arial"/>
                <a:sym typeface="Arial"/>
              </a:defRPr>
            </a:pPr>
            <a:endParaRPr/>
          </a:p>
        </p:txBody>
      </p:sp>
      <p:sp>
        <p:nvSpPr>
          <p:cNvPr id="352" name="Google Shape;499;g10104eaf235_1_87"/>
          <p:cNvSpPr txBox="1"/>
          <p:nvPr/>
        </p:nvSpPr>
        <p:spPr>
          <a:xfrm>
            <a:off x="1486790" y="1997245"/>
            <a:ext cx="12247817" cy="27350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defTabSz="2438337">
              <a:lnSpc>
                <a:spcPct val="90000"/>
              </a:lnSpc>
              <a:spcBef>
                <a:spcPts val="1800"/>
              </a:spcBef>
              <a:defRPr sz="8100" b="1">
                <a:solidFill>
                  <a:srgbClr val="000000"/>
                </a:solidFill>
              </a:defRPr>
            </a:lvl1pPr>
          </a:lstStyle>
          <a:p>
            <a:r>
              <a:t>But how much of this is inaccessible?</a:t>
            </a:r>
          </a:p>
        </p:txBody>
      </p:sp>
      <p:sp>
        <p:nvSpPr>
          <p:cNvPr id="353" name="Straight Arrow Connector 3"/>
          <p:cNvSpPr/>
          <p:nvPr/>
        </p:nvSpPr>
        <p:spPr>
          <a:xfrm flipH="1" flipV="1">
            <a:off x="10702636" y="4364182"/>
            <a:ext cx="1641764" cy="1812962"/>
          </a:xfrm>
          <a:prstGeom prst="line">
            <a:avLst/>
          </a:prstGeom>
          <a:ln w="101600">
            <a:solidFill>
              <a:srgbClr val="000000"/>
            </a:solidFill>
            <a:miter lim="400000"/>
            <a:headEnd type="triangle"/>
          </a:ln>
        </p:spPr>
        <p:txBody>
          <a:bodyPr lIns="45719" rIns="45719"/>
          <a:lstStyle/>
          <a:p>
            <a:pPr algn="l" defTabSz="914400">
              <a:defRPr sz="1400">
                <a:latin typeface="Arial"/>
                <a:ea typeface="Arial"/>
                <a:cs typeface="Arial"/>
                <a:sym typeface="Arial"/>
              </a:defRPr>
            </a:pPr>
            <a:endParaRPr/>
          </a:p>
        </p:txBody>
      </p:sp>
      <p:sp>
        <p:nvSpPr>
          <p:cNvPr id="354" name="Google Shape;505;g10104eaf235_1_87"/>
          <p:cNvSpPr txBox="1"/>
          <p:nvPr/>
        </p:nvSpPr>
        <p:spPr>
          <a:xfrm>
            <a:off x="16415303" y="10903869"/>
            <a:ext cx="7688281" cy="13366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nSpc>
                <a:spcPct val="90000"/>
              </a:lnSpc>
              <a:spcBef>
                <a:spcPts val="2500"/>
              </a:spcBef>
              <a:defRPr sz="4800">
                <a:solidFill>
                  <a:srgbClr val="505050"/>
                </a:solidFill>
              </a:defRPr>
            </a:lvl1pPr>
          </a:lstStyle>
          <a:p>
            <a:r>
              <a:t>Future Things</a:t>
            </a:r>
          </a:p>
        </p:txBody>
      </p:sp>
      <p:sp>
        <p:nvSpPr>
          <p:cNvPr id="355" name="Google Shape;499;g10104eaf235_1_87"/>
          <p:cNvSpPr txBox="1"/>
          <p:nvPr/>
        </p:nvSpPr>
        <p:spPr>
          <a:xfrm>
            <a:off x="8700448" y="10903869"/>
            <a:ext cx="8008202" cy="1053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nSpc>
                <a:spcPct val="90000"/>
              </a:lnSpc>
              <a:spcBef>
                <a:spcPts val="2500"/>
              </a:spcBef>
              <a:defRPr sz="4800">
                <a:solidFill>
                  <a:srgbClr val="505050"/>
                </a:solidFill>
              </a:defRPr>
            </a:lvl1pPr>
          </a:lstStyle>
          <a:p>
            <a:r>
              <a:t>Things</a:t>
            </a:r>
          </a:p>
        </p:txBody>
      </p:sp>
      <p:sp>
        <p:nvSpPr>
          <p:cNvPr id="356" name="Text"/>
          <p:cNvSpPr txBox="1"/>
          <p:nvPr/>
        </p:nvSpPr>
        <p:spPr>
          <a:xfrm>
            <a:off x="12065050" y="13080999"/>
            <a:ext cx="241403" cy="374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lvl1pPr defTabSz="914400">
              <a:defRPr sz="1800"/>
            </a:lvl1pPr>
          </a:lstStyle>
          <a:p>
            <a:fld id="{86CB4B4D-7CA3-9044-876B-883B54F8677D}" type="slidenum">
              <a:rPr/>
              <a:t>7</a:t>
            </a:fld>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Google Shape;494;g10104eaf235_1_87"/>
          <p:cNvSpPr txBox="1">
            <a:spLocks noGrp="1"/>
          </p:cNvSpPr>
          <p:nvPr>
            <p:ph type="body" sz="quarter" idx="1"/>
          </p:nvPr>
        </p:nvSpPr>
        <p:spPr>
          <a:xfrm>
            <a:off x="575548" y="10903869"/>
            <a:ext cx="3543831" cy="1053901"/>
          </a:xfrm>
          <a:prstGeom prst="rect">
            <a:avLst/>
          </a:prstGeom>
        </p:spPr>
        <p:txBody>
          <a:bodyPr lIns="50800" tIns="50800" rIns="50800" bIns="50800"/>
          <a:lstStyle>
            <a:lvl1pPr marL="0" algn="ctr" defTabSz="2438338">
              <a:lnSpc>
                <a:spcPct val="90000"/>
              </a:lnSpc>
              <a:spcBef>
                <a:spcPts val="2500"/>
              </a:spcBef>
              <a:defRPr sz="4800">
                <a:solidFill>
                  <a:srgbClr val="505050"/>
                </a:solidFill>
              </a:defRPr>
            </a:lvl1pPr>
          </a:lstStyle>
          <a:p>
            <a:r>
              <a:t>Creators</a:t>
            </a:r>
          </a:p>
        </p:txBody>
      </p:sp>
      <p:sp>
        <p:nvSpPr>
          <p:cNvPr id="361" name="Google Shape;495;g10104eaf235_1_87"/>
          <p:cNvSpPr/>
          <p:nvPr/>
        </p:nvSpPr>
        <p:spPr>
          <a:xfrm>
            <a:off x="5760377" y="7841056"/>
            <a:ext cx="920101" cy="3010801"/>
          </a:xfrm>
          <a:prstGeom prst="rect">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62" name="Google Shape;496;g10104eaf235_1_87"/>
          <p:cNvSpPr/>
          <p:nvPr/>
        </p:nvSpPr>
        <p:spPr>
          <a:xfrm>
            <a:off x="842063" y="7841056"/>
            <a:ext cx="3010802" cy="3010801"/>
          </a:xfrm>
          <a:prstGeom prst="ellipse">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63" name="Google Shape;497;g10104eaf235_1_87"/>
          <p:cNvSpPr/>
          <p:nvPr/>
        </p:nvSpPr>
        <p:spPr>
          <a:xfrm>
            <a:off x="8577487" y="4171507"/>
            <a:ext cx="8254126" cy="6680349"/>
          </a:xfrm>
          <a:custGeom>
            <a:avLst/>
            <a:gdLst/>
            <a:ahLst/>
            <a:cxnLst>
              <a:cxn ang="0">
                <a:pos x="wd2" y="hd2"/>
              </a:cxn>
              <a:cxn ang="5400000">
                <a:pos x="wd2" y="hd2"/>
              </a:cxn>
              <a:cxn ang="10800000">
                <a:pos x="wd2" y="hd2"/>
              </a:cxn>
              <a:cxn ang="16200000">
                <a:pos x="wd2" y="hd2"/>
              </a:cxn>
            </a:cxnLst>
            <a:rect l="0" t="0" r="r" b="b"/>
            <a:pathLst>
              <a:path w="21600" h="21600" extrusionOk="0">
                <a:moveTo>
                  <a:pt x="0" y="12023"/>
                </a:moveTo>
                <a:cubicBezTo>
                  <a:pt x="48" y="16023"/>
                  <a:pt x="0" y="17600"/>
                  <a:pt x="48" y="21600"/>
                </a:cubicBezTo>
                <a:lnTo>
                  <a:pt x="21600" y="21597"/>
                </a:lnTo>
                <a:lnTo>
                  <a:pt x="21600" y="0"/>
                </a:lnTo>
                <a:lnTo>
                  <a:pt x="0" y="12023"/>
                </a:lnTo>
                <a:close/>
              </a:path>
            </a:pathLst>
          </a:custGeom>
          <a:solidFill>
            <a:srgbClr val="FFFFFF"/>
          </a:solidFill>
          <a:ln w="76200">
            <a:solidFill>
              <a:srgbClr val="5E5E5E"/>
            </a:solidFill>
          </a:ln>
        </p:spPr>
        <p:txBody>
          <a:bodyPr lIns="45719" rIns="45719"/>
          <a:lstStyle/>
          <a:p>
            <a:pPr algn="l" defTabSz="914400">
              <a:defRPr sz="1400">
                <a:solidFill>
                  <a:srgbClr val="000000"/>
                </a:solidFill>
                <a:latin typeface="Arial"/>
                <a:ea typeface="Arial"/>
                <a:cs typeface="Arial"/>
                <a:sym typeface="Arial"/>
              </a:defRPr>
            </a:pPr>
            <a:endParaRPr/>
          </a:p>
        </p:txBody>
      </p:sp>
      <p:sp>
        <p:nvSpPr>
          <p:cNvPr id="364" name="Google Shape;498;g10104eaf235_1_87"/>
          <p:cNvSpPr txBox="1">
            <a:spLocks noGrp="1"/>
          </p:cNvSpPr>
          <p:nvPr>
            <p:ph type="body" idx="21"/>
          </p:nvPr>
        </p:nvSpPr>
        <p:spPr>
          <a:xfrm>
            <a:off x="3927826" y="10903869"/>
            <a:ext cx="4585201" cy="10539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lgn="ctr">
              <a:buSzTx/>
              <a:buNone/>
            </a:lvl1pPr>
          </a:lstStyle>
          <a:p>
            <a:r>
              <a:t>Tools</a:t>
            </a:r>
          </a:p>
        </p:txBody>
      </p:sp>
      <p:sp>
        <p:nvSpPr>
          <p:cNvPr id="365" name="Google Shape;500;g10104eaf235_1_87"/>
          <p:cNvSpPr/>
          <p:nvPr/>
        </p:nvSpPr>
        <p:spPr>
          <a:xfrm>
            <a:off x="7610699" y="7462756"/>
            <a:ext cx="1" cy="3389101"/>
          </a:xfrm>
          <a:prstGeom prst="line">
            <a:avLst/>
          </a:prstGeom>
          <a:ln w="76200">
            <a:solidFill>
              <a:srgbClr val="5E5E5E"/>
            </a:solidFill>
            <a:prstDash val="dash"/>
          </a:ln>
        </p:spPr>
        <p:txBody>
          <a:bodyPr lIns="45719" rIns="45719"/>
          <a:lstStyle/>
          <a:p>
            <a:pPr algn="l" defTabSz="914400">
              <a:defRPr sz="1400">
                <a:latin typeface="Arial"/>
                <a:ea typeface="Arial"/>
                <a:cs typeface="Arial"/>
                <a:sym typeface="Arial"/>
              </a:defRPr>
            </a:pPr>
            <a:endParaRPr/>
          </a:p>
        </p:txBody>
      </p:sp>
      <p:sp>
        <p:nvSpPr>
          <p:cNvPr id="366" name="Google Shape;501;g10104eaf235_1_87"/>
          <p:cNvSpPr/>
          <p:nvPr/>
        </p:nvSpPr>
        <p:spPr>
          <a:xfrm>
            <a:off x="4066823"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67" name="Google Shape;502;g10104eaf235_1_87"/>
          <p:cNvSpPr/>
          <p:nvPr/>
        </p:nvSpPr>
        <p:spPr>
          <a:xfrm>
            <a:off x="6876149" y="9074656"/>
            <a:ext cx="1469101" cy="543601"/>
          </a:xfrm>
          <a:prstGeom prst="rightArrow">
            <a:avLst>
              <a:gd name="adj1" fmla="val 50000"/>
              <a:gd name="adj2" fmla="val 103812"/>
            </a:avLst>
          </a:prstGeom>
          <a:solidFill>
            <a:srgbClr val="FFFFFF"/>
          </a:solidFill>
          <a:ln w="76200">
            <a:solidFill>
              <a:srgbClr val="5E5E5E"/>
            </a:solidFill>
          </a:ln>
        </p:spPr>
        <p:txBody>
          <a:bodyPr lIns="45719" rIns="45719" anchor="ctr"/>
          <a:lstStyle/>
          <a:p>
            <a:pPr algn="l" defTabSz="914400">
              <a:defRPr sz="1400">
                <a:solidFill>
                  <a:srgbClr val="000000"/>
                </a:solidFill>
                <a:latin typeface="Arial"/>
                <a:ea typeface="Arial"/>
                <a:cs typeface="Arial"/>
                <a:sym typeface="Arial"/>
              </a:defRPr>
            </a:pPr>
            <a:endParaRPr/>
          </a:p>
        </p:txBody>
      </p:sp>
      <p:sp>
        <p:nvSpPr>
          <p:cNvPr id="368" name="Google Shape;503;g10104eaf235_1_87"/>
          <p:cNvSpPr/>
          <p:nvPr/>
        </p:nvSpPr>
        <p:spPr>
          <a:xfrm flipV="1">
            <a:off x="16831611" y="1997245"/>
            <a:ext cx="4976101" cy="2195401"/>
          </a:xfrm>
          <a:prstGeom prst="line">
            <a:avLst/>
          </a:prstGeom>
          <a:ln w="114300">
            <a:solidFill>
              <a:srgbClr val="5E5E5E"/>
            </a:solidFill>
            <a:prstDash val="dash"/>
            <a:tailEnd type="triangle"/>
          </a:ln>
        </p:spPr>
        <p:txBody>
          <a:bodyPr lIns="45719" rIns="45719"/>
          <a:lstStyle/>
          <a:p>
            <a:pPr algn="l" defTabSz="914400">
              <a:defRPr sz="1400">
                <a:latin typeface="Arial"/>
                <a:ea typeface="Arial"/>
                <a:cs typeface="Arial"/>
                <a:sym typeface="Arial"/>
              </a:defRPr>
            </a:pPr>
            <a:endParaRPr/>
          </a:p>
        </p:txBody>
      </p:sp>
      <p:sp>
        <p:nvSpPr>
          <p:cNvPr id="369" name="Google Shape;503;g10104eaf235_1_87"/>
          <p:cNvSpPr/>
          <p:nvPr/>
        </p:nvSpPr>
        <p:spPr>
          <a:xfrm>
            <a:off x="16807623" y="10815280"/>
            <a:ext cx="5613466" cy="1"/>
          </a:xfrm>
          <a:prstGeom prst="line">
            <a:avLst/>
          </a:prstGeom>
          <a:ln w="114300">
            <a:solidFill>
              <a:srgbClr val="5E5E5E"/>
            </a:solidFill>
            <a:prstDash val="dash"/>
            <a:tailEnd type="triangle"/>
          </a:ln>
        </p:spPr>
        <p:txBody>
          <a:bodyPr lIns="45719" rIns="45719"/>
          <a:lstStyle/>
          <a:p>
            <a:pPr algn="l" defTabSz="914400">
              <a:defRPr sz="1400">
                <a:latin typeface="Arial"/>
                <a:ea typeface="Arial"/>
                <a:cs typeface="Arial"/>
                <a:sym typeface="Arial"/>
              </a:defRPr>
            </a:pPr>
            <a:endParaRPr/>
          </a:p>
        </p:txBody>
      </p:sp>
      <p:sp>
        <p:nvSpPr>
          <p:cNvPr id="370" name="Google Shape;499;g10104eaf235_1_87"/>
          <p:cNvSpPr txBox="1"/>
          <p:nvPr/>
        </p:nvSpPr>
        <p:spPr>
          <a:xfrm>
            <a:off x="5760377" y="3243082"/>
            <a:ext cx="8818903" cy="16909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algn="l" defTabSz="2438337">
              <a:spcBef>
                <a:spcPts val="1800"/>
              </a:spcBef>
              <a:defRPr sz="8800" b="1">
                <a:solidFill>
                  <a:srgbClr val="000000"/>
                </a:solidFill>
              </a:defRPr>
            </a:lvl1pPr>
          </a:lstStyle>
          <a:p>
            <a:r>
              <a:t>97-99%</a:t>
            </a:r>
          </a:p>
        </p:txBody>
      </p:sp>
      <p:sp>
        <p:nvSpPr>
          <p:cNvPr id="371" name="Google Shape;505;g10104eaf235_1_87"/>
          <p:cNvSpPr txBox="1"/>
          <p:nvPr/>
        </p:nvSpPr>
        <p:spPr>
          <a:xfrm>
            <a:off x="16415303" y="10903869"/>
            <a:ext cx="7688281" cy="13366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nSpc>
                <a:spcPct val="90000"/>
              </a:lnSpc>
              <a:spcBef>
                <a:spcPts val="2500"/>
              </a:spcBef>
              <a:defRPr sz="4800">
                <a:solidFill>
                  <a:srgbClr val="505050"/>
                </a:solidFill>
              </a:defRPr>
            </a:lvl1pPr>
          </a:lstStyle>
          <a:p>
            <a:r>
              <a:t>Future Things</a:t>
            </a:r>
          </a:p>
        </p:txBody>
      </p:sp>
      <p:sp>
        <p:nvSpPr>
          <p:cNvPr id="372" name="Text Placeholder 3"/>
          <p:cNvSpPr txBox="1"/>
          <p:nvPr/>
        </p:nvSpPr>
        <p:spPr>
          <a:xfrm>
            <a:off x="5760377" y="4888629"/>
            <a:ext cx="8318242" cy="10626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lvl1pPr algn="l"/>
          </a:lstStyle>
          <a:p>
            <a:r>
              <a:t>Source: World Wide Web Consortium. “The WebAIM Million Report.” 2019-2024</a:t>
            </a:r>
          </a:p>
        </p:txBody>
      </p:sp>
      <p:sp>
        <p:nvSpPr>
          <p:cNvPr id="373" name="Google Shape;499;g10104eaf235_1_87"/>
          <p:cNvSpPr txBox="1"/>
          <p:nvPr/>
        </p:nvSpPr>
        <p:spPr>
          <a:xfrm>
            <a:off x="8700448" y="10903869"/>
            <a:ext cx="8008202" cy="1053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nSpc>
                <a:spcPct val="90000"/>
              </a:lnSpc>
              <a:spcBef>
                <a:spcPts val="2500"/>
              </a:spcBef>
              <a:defRPr sz="4800">
                <a:solidFill>
                  <a:srgbClr val="505050"/>
                </a:solidFill>
              </a:defRPr>
            </a:lvl1pPr>
          </a:lstStyle>
          <a:p>
            <a:r>
              <a:t>Things</a:t>
            </a:r>
          </a:p>
        </p:txBody>
      </p:sp>
      <p:sp>
        <p:nvSpPr>
          <p:cNvPr id="374" name="Google Shape;497;g10104eaf235_1_87"/>
          <p:cNvSpPr/>
          <p:nvPr/>
        </p:nvSpPr>
        <p:spPr>
          <a:xfrm>
            <a:off x="8565492" y="4405746"/>
            <a:ext cx="8254126" cy="6382513"/>
          </a:xfrm>
          <a:custGeom>
            <a:avLst/>
            <a:gdLst/>
            <a:ahLst/>
            <a:cxnLst>
              <a:cxn ang="0">
                <a:pos x="wd2" y="hd2"/>
              </a:cxn>
              <a:cxn ang="5400000">
                <a:pos x="wd2" y="hd2"/>
              </a:cxn>
              <a:cxn ang="10800000">
                <a:pos x="wd2" y="hd2"/>
              </a:cxn>
              <a:cxn ang="16200000">
                <a:pos x="wd2" y="hd2"/>
              </a:cxn>
            </a:cxnLst>
            <a:rect l="0" t="0" r="r" b="b"/>
            <a:pathLst>
              <a:path w="21600" h="21600" extrusionOk="0">
                <a:moveTo>
                  <a:pt x="0" y="12023"/>
                </a:moveTo>
                <a:cubicBezTo>
                  <a:pt x="48" y="16023"/>
                  <a:pt x="0" y="17600"/>
                  <a:pt x="48" y="21600"/>
                </a:cubicBezTo>
                <a:lnTo>
                  <a:pt x="21600" y="21597"/>
                </a:lnTo>
                <a:lnTo>
                  <a:pt x="21600" y="0"/>
                </a:lnTo>
                <a:lnTo>
                  <a:pt x="0" y="12023"/>
                </a:lnTo>
                <a:close/>
              </a:path>
            </a:pathLst>
          </a:custGeom>
          <a:solidFill>
            <a:srgbClr val="5E5E5E"/>
          </a:solidFill>
          <a:ln w="76200">
            <a:solidFill>
              <a:srgbClr val="5E5E5E"/>
            </a:solidFill>
          </a:ln>
        </p:spPr>
        <p:txBody>
          <a:bodyPr lIns="45719" rIns="45719"/>
          <a:lstStyle/>
          <a:p>
            <a:pPr algn="l" defTabSz="914400">
              <a:defRPr sz="1400">
                <a:solidFill>
                  <a:srgbClr val="000000"/>
                </a:solidFill>
                <a:latin typeface="Arial"/>
                <a:ea typeface="Arial"/>
                <a:cs typeface="Arial"/>
                <a:sym typeface="Arial"/>
              </a:defRPr>
            </a:pPr>
            <a:endParaRPr/>
          </a:p>
        </p:txBody>
      </p:sp>
      <p:sp>
        <p:nvSpPr>
          <p:cNvPr id="375" name="Text"/>
          <p:cNvSpPr txBox="1"/>
          <p:nvPr/>
        </p:nvSpPr>
        <p:spPr>
          <a:xfrm>
            <a:off x="12065050" y="13080999"/>
            <a:ext cx="241403" cy="374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lvl1pPr defTabSz="914400">
              <a:defRPr sz="1800"/>
            </a:lvl1pPr>
          </a:lstStyle>
          <a:p>
            <a:fld id="{86CB4B4D-7CA3-9044-876B-883B54F8677D}" type="slidenum">
              <a:rPr/>
              <a:t>8</a:t>
            </a:fld>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What and how of visualization accessibility"/>
          <p:cNvSpPr txBox="1">
            <a:spLocks noGrp="1"/>
          </p:cNvSpPr>
          <p:nvPr>
            <p:ph type="title"/>
          </p:nvPr>
        </p:nvSpPr>
        <p:spPr>
          <a:prstGeom prst="rect">
            <a:avLst/>
          </a:prstGeom>
        </p:spPr>
        <p:txBody>
          <a:bodyPr/>
          <a:lstStyle/>
          <a:p>
            <a:r>
              <a:rPr>
                <a:solidFill>
                  <a:schemeClr val="accent5">
                    <a:lumOff val="-29866"/>
                  </a:schemeClr>
                </a:solidFill>
              </a:rPr>
              <a:t>What</a:t>
            </a:r>
            <a:r>
              <a:t> and </a:t>
            </a:r>
            <a:r>
              <a:rPr>
                <a:solidFill>
                  <a:schemeClr val="accent1">
                    <a:hueOff val="114395"/>
                    <a:lumOff val="-24975"/>
                  </a:schemeClr>
                </a:solidFill>
              </a:rPr>
              <a:t>how</a:t>
            </a:r>
            <a:r>
              <a:t> of visualization accessibility</a:t>
            </a:r>
          </a:p>
        </p:txBody>
      </p:sp>
      <p:sp>
        <p:nvSpPr>
          <p:cNvPr id="380" name="(My recent research)"/>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(My recent research)</a:t>
            </a:r>
          </a:p>
        </p:txBody>
      </p:sp>
      <p:pic>
        <p:nvPicPr>
          <p:cNvPr id="381" name="A semi-transparent layer floats above a bar chart, representing an invisible structure that is added to it." descr="A semi-transparent layer floats above a bar chart, representing an invisible structure that is added to it."/>
          <p:cNvPicPr>
            <a:picLocks noChangeAspect="1"/>
          </p:cNvPicPr>
          <p:nvPr/>
        </p:nvPicPr>
        <p:blipFill>
          <a:blip r:embed="rId3"/>
          <a:stretch>
            <a:fillRect/>
          </a:stretch>
        </p:blipFill>
        <p:spPr>
          <a:xfrm>
            <a:off x="10724924" y="7345978"/>
            <a:ext cx="9071253" cy="4960624"/>
          </a:xfrm>
          <a:prstGeom prst="rect">
            <a:avLst/>
          </a:prstGeom>
          <a:ln w="12700">
            <a:miter lim="400000"/>
          </a:ln>
        </p:spPr>
      </p:pic>
      <p:sp>
        <p:nvSpPr>
          <p:cNvPr id="382" name="Slide Number"/>
          <p:cNvSpPr txBox="1">
            <a:spLocks noGrp="1"/>
          </p:cNvSpPr>
          <p:nvPr>
            <p:ph type="sldNum" sz="quarter" idx="2"/>
          </p:nvPr>
        </p:nvSpPr>
        <p:spPr>
          <a:xfrm>
            <a:off x="12065050" y="13080999"/>
            <a:ext cx="241403" cy="3746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sp>
        <p:nvSpPr>
          <p:cNvPr id="383" name="Line"/>
          <p:cNvSpPr/>
          <p:nvPr/>
        </p:nvSpPr>
        <p:spPr>
          <a:xfrm flipH="1">
            <a:off x="16718862" y="8401141"/>
            <a:ext cx="1066774" cy="1403925"/>
          </a:xfrm>
          <a:prstGeom prst="line">
            <a:avLst/>
          </a:prstGeom>
          <a:ln w="101600">
            <a:solidFill>
              <a:srgbClr val="000000"/>
            </a:solidFill>
            <a:miter lim="400000"/>
            <a:tailEnd type="triangle"/>
          </a:ln>
        </p:spPr>
        <p:txBody>
          <a:bodyPr lIns="50800" tIns="50800" rIns="50800" bIns="50800" anchor="ctr"/>
          <a:lstStyle/>
          <a:p>
            <a:endParaRPr/>
          </a:p>
        </p:txBody>
      </p:sp>
      <p:sp>
        <p:nvSpPr>
          <p:cNvPr id="384" name="Line"/>
          <p:cNvSpPr/>
          <p:nvPr/>
        </p:nvSpPr>
        <p:spPr>
          <a:xfrm flipH="1" flipV="1">
            <a:off x="16472423" y="10801930"/>
            <a:ext cx="375849" cy="1260348"/>
          </a:xfrm>
          <a:prstGeom prst="line">
            <a:avLst/>
          </a:prstGeom>
          <a:ln w="101600">
            <a:solidFill>
              <a:srgbClr val="000000"/>
            </a:solidFill>
            <a:miter lim="400000"/>
            <a:tailEnd type="triangle"/>
          </a:ln>
        </p:spPr>
        <p:txBody>
          <a:bodyPr lIns="50800" tIns="50800" rIns="50800" bIns="50800" anchor="ctr"/>
          <a:lstStyle/>
          <a:p>
            <a:endParaRPr/>
          </a:p>
        </p:txBody>
      </p:sp>
      <p:sp>
        <p:nvSpPr>
          <p:cNvPr id="385" name="To any visualization toolkit"/>
          <p:cNvSpPr txBox="1"/>
          <p:nvPr/>
        </p:nvSpPr>
        <p:spPr>
          <a:xfrm>
            <a:off x="13533104" y="12257043"/>
            <a:ext cx="6771133" cy="7713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50000"/>
              </a:lnSpc>
              <a:spcBef>
                <a:spcPts val="4500"/>
              </a:spcBef>
              <a:defRPr sz="4500">
                <a:solidFill>
                  <a:srgbClr val="000000"/>
                </a:solidFill>
              </a:defRPr>
            </a:lvl1pPr>
          </a:lstStyle>
          <a:p>
            <a:r>
              <a:t>To any visualization toolkit</a:t>
            </a:r>
          </a:p>
        </p:txBody>
      </p:sp>
      <p:grpSp>
        <p:nvGrpSpPr>
          <p:cNvPr id="390" name="Group"/>
          <p:cNvGrpSpPr/>
          <p:nvPr/>
        </p:nvGrpSpPr>
        <p:grpSpPr>
          <a:xfrm>
            <a:off x="17783686" y="5582740"/>
            <a:ext cx="5587235" cy="2813873"/>
            <a:chOff x="0" y="0"/>
            <a:chExt cx="5587234" cy="2813872"/>
          </a:xfrm>
        </p:grpSpPr>
        <p:sp>
          <p:nvSpPr>
            <p:cNvPr id="386" name="Structure…"/>
            <p:cNvSpPr txBox="1"/>
            <p:nvPr/>
          </p:nvSpPr>
          <p:spPr>
            <a:xfrm>
              <a:off x="0" y="114180"/>
              <a:ext cx="2928938" cy="26416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lgn="l">
                <a:lnSpc>
                  <a:spcPct val="50000"/>
                </a:lnSpc>
                <a:spcBef>
                  <a:spcPts val="4500"/>
                </a:spcBef>
                <a:defRPr sz="4500" b="1">
                  <a:solidFill>
                    <a:srgbClr val="000000"/>
                  </a:solidFill>
                </a:defRPr>
              </a:pPr>
              <a:r>
                <a:t>Structure</a:t>
              </a:r>
            </a:p>
            <a:p>
              <a:pPr algn="l">
                <a:lnSpc>
                  <a:spcPct val="50000"/>
                </a:lnSpc>
                <a:spcBef>
                  <a:spcPts val="4500"/>
                </a:spcBef>
                <a:defRPr sz="4500" b="1">
                  <a:solidFill>
                    <a:srgbClr val="000000"/>
                  </a:solidFill>
                </a:defRPr>
              </a:pPr>
              <a:r>
                <a:t>Input</a:t>
              </a:r>
            </a:p>
            <a:p>
              <a:pPr algn="l">
                <a:lnSpc>
                  <a:spcPct val="50000"/>
                </a:lnSpc>
                <a:spcBef>
                  <a:spcPts val="4500"/>
                </a:spcBef>
                <a:defRPr sz="4500" b="1">
                  <a:solidFill>
                    <a:srgbClr val="000000"/>
                  </a:solidFill>
                </a:defRPr>
              </a:pPr>
              <a:r>
                <a:t>Rendering</a:t>
              </a:r>
            </a:p>
          </p:txBody>
        </p:sp>
        <p:pic>
          <p:nvPicPr>
            <p:cNvPr id="387" name="Image" descr="Image"/>
            <p:cNvPicPr>
              <a:picLocks noChangeAspect="1"/>
            </p:cNvPicPr>
            <p:nvPr/>
          </p:nvPicPr>
          <p:blipFill>
            <a:blip r:embed="rId4"/>
            <a:srcRect/>
            <a:stretch>
              <a:fillRect/>
            </a:stretch>
          </p:blipFill>
          <p:spPr>
            <a:xfrm>
              <a:off x="2934836" y="0"/>
              <a:ext cx="2652399" cy="1080800"/>
            </a:xfrm>
            <a:prstGeom prst="rect">
              <a:avLst/>
            </a:prstGeom>
            <a:ln w="12700" cap="flat">
              <a:noFill/>
              <a:miter lim="400000"/>
            </a:ln>
            <a:effectLst/>
          </p:spPr>
        </p:pic>
        <p:pic>
          <p:nvPicPr>
            <p:cNvPr id="388" name="Image" descr="Image"/>
            <p:cNvPicPr>
              <a:picLocks noChangeAspect="1"/>
            </p:cNvPicPr>
            <p:nvPr/>
          </p:nvPicPr>
          <p:blipFill>
            <a:blip r:embed="rId5"/>
            <a:stretch>
              <a:fillRect/>
            </a:stretch>
          </p:blipFill>
          <p:spPr>
            <a:xfrm>
              <a:off x="2640841" y="256180"/>
              <a:ext cx="2377794" cy="2382853"/>
            </a:xfrm>
            <a:prstGeom prst="rect">
              <a:avLst/>
            </a:prstGeom>
            <a:ln w="12700" cap="flat">
              <a:noFill/>
              <a:miter lim="400000"/>
            </a:ln>
            <a:effectLst/>
          </p:spPr>
        </p:pic>
        <p:pic>
          <p:nvPicPr>
            <p:cNvPr id="389" name="Image" descr="Image"/>
            <p:cNvPicPr>
              <a:picLocks noChangeAspect="1"/>
            </p:cNvPicPr>
            <p:nvPr/>
          </p:nvPicPr>
          <p:blipFill>
            <a:blip r:embed="rId6"/>
            <a:stretch>
              <a:fillRect/>
            </a:stretch>
          </p:blipFill>
          <p:spPr>
            <a:xfrm>
              <a:off x="3142910" y="2042474"/>
              <a:ext cx="2109248" cy="771399"/>
            </a:xfrm>
            <a:prstGeom prst="rect">
              <a:avLst/>
            </a:prstGeom>
            <a:ln w="12700" cap="flat">
              <a:noFill/>
              <a:miter lim="400000"/>
            </a:ln>
            <a:effectLst/>
          </p:spPr>
        </p:pic>
      </p:grpSp>
      <p:pic>
        <p:nvPicPr>
          <p:cNvPr id="391" name="A map of the US filled with detected accessibility errors." descr="A map of the US filled with detected accessibility errors."/>
          <p:cNvPicPr>
            <a:picLocks noChangeAspect="1"/>
          </p:cNvPicPr>
          <p:nvPr/>
        </p:nvPicPr>
        <p:blipFill>
          <a:blip r:embed="rId7"/>
          <a:stretch>
            <a:fillRect/>
          </a:stretch>
        </p:blipFill>
        <p:spPr>
          <a:xfrm>
            <a:off x="2596302" y="5346062"/>
            <a:ext cx="4826001" cy="6959601"/>
          </a:xfrm>
          <a:prstGeom prst="rect">
            <a:avLst/>
          </a:prstGeom>
          <a:ln w="12700">
            <a:miter lim="400000"/>
          </a:ln>
        </p:spPr>
      </p:pic>
      <p:sp>
        <p:nvSpPr>
          <p:cNvPr id="392" name="Chartability:…"/>
          <p:cNvSpPr txBox="1"/>
          <p:nvPr/>
        </p:nvSpPr>
        <p:spPr>
          <a:xfrm>
            <a:off x="1433128" y="3997234"/>
            <a:ext cx="7978852" cy="14315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4400">
                <a:solidFill>
                  <a:schemeClr val="accent5">
                    <a:lumOff val="-29866"/>
                  </a:schemeClr>
                </a:solidFill>
              </a:defRPr>
            </a:pPr>
            <a:r>
              <a:rPr i="1"/>
              <a:t>Chartability</a:t>
            </a:r>
            <a:r>
              <a:t>:</a:t>
            </a:r>
          </a:p>
          <a:p>
            <a:pPr>
              <a:defRPr sz="4400">
                <a:solidFill>
                  <a:schemeClr val="accent5">
                    <a:lumOff val="-29866"/>
                  </a:schemeClr>
                </a:solidFill>
              </a:defRPr>
            </a:pPr>
            <a:r>
              <a:rPr b="1"/>
              <a:t>What</a:t>
            </a:r>
            <a:r>
              <a:t> are accessibility barriers?</a:t>
            </a:r>
          </a:p>
        </p:txBody>
      </p:sp>
      <p:sp>
        <p:nvSpPr>
          <p:cNvPr id="393" name="Data Navigator:…"/>
          <p:cNvSpPr txBox="1"/>
          <p:nvPr/>
        </p:nvSpPr>
        <p:spPr>
          <a:xfrm>
            <a:off x="11787977" y="3997234"/>
            <a:ext cx="10968991" cy="14315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4400">
                <a:solidFill>
                  <a:schemeClr val="accent1">
                    <a:hueOff val="114395"/>
                    <a:lumOff val="-24975"/>
                  </a:schemeClr>
                </a:solidFill>
              </a:defRPr>
            </a:pPr>
            <a:r>
              <a:rPr i="1"/>
              <a:t>Data Navigator</a:t>
            </a:r>
            <a:r>
              <a:t>:</a:t>
            </a:r>
          </a:p>
          <a:p>
            <a:pPr>
              <a:defRPr sz="4400">
                <a:solidFill>
                  <a:schemeClr val="accent1">
                    <a:hueOff val="114395"/>
                    <a:lumOff val="-24975"/>
                  </a:schemeClr>
                </a:solidFill>
              </a:defRPr>
            </a:pPr>
            <a:r>
              <a:rPr b="1"/>
              <a:t>How </a:t>
            </a:r>
            <a:r>
              <a:t>do we build accessible visualizations?</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2421</Words>
  <Application>Microsoft Macintosh PowerPoint</Application>
  <PresentationFormat>Custom</PresentationFormat>
  <Paragraphs>173</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Helvetica Neue</vt:lpstr>
      <vt:lpstr>Helvetica Neue Medium</vt:lpstr>
      <vt:lpstr>TeleNeo Office</vt:lpstr>
      <vt:lpstr>TeleNeo Office ExtraBold</vt:lpstr>
      <vt:lpstr>21_BasicWhite</vt:lpstr>
      <vt:lpstr>Educating Practitioners on Accessibility and Data Visualization</vt:lpstr>
      <vt:lpstr>My pre-phd work: supporting others with tools</vt:lpstr>
      <vt:lpstr>PowerPoint Presentation</vt:lpstr>
      <vt:lpstr>PowerPoint Presentation</vt:lpstr>
      <vt:lpstr>PowerPoint Presentation</vt:lpstr>
      <vt:lpstr>PowerPoint Presentation</vt:lpstr>
      <vt:lpstr>PowerPoint Presentation</vt:lpstr>
      <vt:lpstr>PowerPoint Presentation</vt:lpstr>
      <vt:lpstr>What and how of visualization accessibility</vt:lpstr>
      <vt:lpstr>Data Navigator opened up collaborations with already-experts</vt:lpstr>
      <vt:lpstr>Chartability has helped me audit and train others</vt:lpstr>
      <vt:lpstr>PowerPoint Presentation</vt:lpstr>
      <vt:lpstr>Will I always be teaching primarily just the basics?</vt:lpstr>
      <vt:lpstr>A hard problem: Access Friction is when accessibility for someone produces a barrier for others</vt:lpstr>
      <vt:lpstr>What about this is accessible? Why?</vt:lpstr>
      <vt:lpstr>What about this might be a barrier? Why?</vt:lpstr>
      <vt:lpstr>Softerware: malleable systems with guardrails</vt:lpstr>
      <vt:lpstr>How do I teach basics, responsibility, and advanced concepts to practitioners in a limited time (typically 20-45 minute sessions)?</vt:lpstr>
      <vt:lpstr>Educating Practitioners on Accessibility and Data Visualization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Frank Elavsky</cp:lastModifiedBy>
  <cp:revision>1</cp:revision>
  <dcterms:modified xsi:type="dcterms:W3CDTF">2025-02-26T18:39:36Z</dcterms:modified>
</cp:coreProperties>
</file>